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59" r:id="rId5"/>
    <p:sldId id="260" r:id="rId6"/>
    <p:sldId id="278" r:id="rId7"/>
    <p:sldId id="261" r:id="rId8"/>
    <p:sldId id="258"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3146293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537526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420417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109731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812297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1993361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219887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372535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190164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345981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E2A3BFD-0DF1-4AE5-B0D2-EF02AE8C9AEB}" type="datetimeFigureOut">
              <a:rPr lang="it-IT" smtClean="0"/>
              <a:pPr/>
              <a:t>08/01/2019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4183672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A3BFD-0DF1-4AE5-B0D2-EF02AE8C9AEB}" type="datetimeFigureOut">
              <a:rPr lang="it-IT" smtClean="0"/>
              <a:pPr/>
              <a:t>08/01/2019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5CD42-ED15-4D38-9386-41A915965C90}" type="slidenum">
              <a:rPr lang="it-IT" smtClean="0"/>
              <a:pPr/>
              <a:t>‹N›</a:t>
            </a:fld>
            <a:endParaRPr lang="it-IT"/>
          </a:p>
        </p:txBody>
      </p:sp>
    </p:spTree>
    <p:extLst>
      <p:ext uri="{BB962C8B-B14F-4D97-AF65-F5344CB8AC3E}">
        <p14:creationId xmlns:p14="http://schemas.microsoft.com/office/powerpoint/2010/main" xmlns="" val="335680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solidFill>
                  <a:schemeClr val="accent6">
                    <a:lumMod val="50000"/>
                  </a:schemeClr>
                </a:solidFill>
              </a:rPr>
              <a:t>Giuliana di Norwich</a:t>
            </a:r>
            <a:endParaRPr lang="it-IT" dirty="0">
              <a:solidFill>
                <a:schemeClr val="accent6">
                  <a:lumMod val="50000"/>
                </a:schemeClr>
              </a:solidFill>
            </a:endParaRPr>
          </a:p>
        </p:txBody>
      </p:sp>
      <p:sp>
        <p:nvSpPr>
          <p:cNvPr id="3" name="Sottotitolo 2"/>
          <p:cNvSpPr>
            <a:spLocks noGrp="1"/>
          </p:cNvSpPr>
          <p:nvPr>
            <p:ph type="subTitle" idx="1"/>
          </p:nvPr>
        </p:nvSpPr>
        <p:spPr/>
        <p:txBody>
          <a:bodyPr/>
          <a:lstStyle/>
          <a:p>
            <a:r>
              <a:rPr lang="it-IT" dirty="0" smtClean="0">
                <a:solidFill>
                  <a:srgbClr val="0033CC"/>
                </a:solidFill>
              </a:rPr>
              <a:t>Una rivelazione dell’Amore</a:t>
            </a:r>
            <a:endParaRPr lang="it-IT" dirty="0">
              <a:solidFill>
                <a:srgbClr val="0033CC"/>
              </a:solidFill>
            </a:endParaRPr>
          </a:p>
        </p:txBody>
      </p:sp>
    </p:spTree>
    <p:extLst>
      <p:ext uri="{BB962C8B-B14F-4D97-AF65-F5344CB8AC3E}">
        <p14:creationId xmlns:p14="http://schemas.microsoft.com/office/powerpoint/2010/main" xmlns="" val="374739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buNone/>
            </a:pPr>
            <a:r>
              <a:rPr lang="it-IT" sz="2400" dirty="0" smtClean="0"/>
              <a:t>Il senso di questa richiesta di Giuliana:</a:t>
            </a:r>
          </a:p>
          <a:p>
            <a:pPr marL="0" indent="0">
              <a:buNone/>
            </a:pPr>
            <a:r>
              <a:rPr lang="it-IT" sz="2400" b="1" dirty="0" smtClean="0"/>
              <a:t>san BERNARDO </a:t>
            </a:r>
            <a:r>
              <a:rPr lang="it-IT" sz="2400" dirty="0" smtClean="0"/>
              <a:t>scrive</a:t>
            </a:r>
            <a:r>
              <a:rPr lang="it-IT" sz="2400" dirty="0"/>
              <a:t>: </a:t>
            </a:r>
          </a:p>
          <a:p>
            <a:pPr marL="0" indent="0" algn="just">
              <a:buNone/>
            </a:pPr>
            <a:r>
              <a:rPr lang="it-IT" sz="2400" dirty="0"/>
              <a:t>«Come infatti la verità non si vede nella sua purezza se non si ha il cuore puro, così la sventura del fratello è sentita più realisticamente da un cuore che soffre. Perché tu abbia un cuore che si rattrista per le miserie altrui, bisogna che prima riconosca la miseria tua in modo da trovare nella tua anima quella del tuo prossimo, e apprenda dall’intimo di te stesso come soccorrerlo, sull'esempio cioè del Salvatore, che volle soffrire per poter compatire, divenire misero </a:t>
            </a:r>
            <a:r>
              <a:rPr lang="it-IT" sz="2400" dirty="0" smtClean="0"/>
              <a:t>per </a:t>
            </a:r>
            <a:r>
              <a:rPr lang="it-IT" sz="2400" dirty="0"/>
              <a:t>imparare ad aver pietà, per apprendere non solo </a:t>
            </a:r>
            <a:r>
              <a:rPr lang="it-IT" sz="2400" dirty="0" smtClean="0"/>
              <a:t>l'obbedienza</a:t>
            </a:r>
            <a:r>
              <a:rPr lang="it-IT" sz="2400" dirty="0"/>
              <a:t>, [...] ma anche la misericordia. Non che prima egli l'ignorasse: la sua misericordia è fin dall’eternità e per tutta </a:t>
            </a:r>
            <a:r>
              <a:rPr lang="it-IT" sz="2400" dirty="0" smtClean="0"/>
              <a:t>l'eternità</a:t>
            </a:r>
            <a:r>
              <a:rPr lang="it-IT" sz="2400" dirty="0"/>
              <a:t>. Ma quello che conosceva per natura fin dall’eternità, l’apprese nel tempo </a:t>
            </a:r>
            <a:r>
              <a:rPr lang="it-IT" sz="2400" dirty="0" smtClean="0"/>
              <a:t>mediante </a:t>
            </a:r>
            <a:r>
              <a:rPr lang="it-IT" sz="2400" dirty="0"/>
              <a:t>l’esperienza</a:t>
            </a:r>
            <a:r>
              <a:rPr lang="it-IT" sz="2400" dirty="0" smtClean="0"/>
              <a:t>» </a:t>
            </a:r>
            <a:r>
              <a:rPr lang="it-IT" sz="1800" dirty="0"/>
              <a:t>(BERNARDO DI CLAIRVAUX, </a:t>
            </a:r>
            <a:r>
              <a:rPr lang="it-IT" sz="1800" i="1" dirty="0"/>
              <a:t>I gradi dell'umiltà e della superbia</a:t>
            </a:r>
            <a:r>
              <a:rPr lang="it-IT" sz="1800" dirty="0"/>
              <a:t> III, 6). </a:t>
            </a:r>
            <a:endParaRPr lang="it-IT" sz="2400" dirty="0"/>
          </a:p>
        </p:txBody>
      </p:sp>
    </p:spTree>
    <p:extLst>
      <p:ext uri="{BB962C8B-B14F-4D97-AF65-F5344CB8AC3E}">
        <p14:creationId xmlns:p14="http://schemas.microsoft.com/office/powerpoint/2010/main" xmlns="" val="142928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buNone/>
            </a:pPr>
            <a:r>
              <a:rPr lang="it-IT" sz="2400" dirty="0" smtClean="0"/>
              <a:t>Il valore di Giuliana:</a:t>
            </a:r>
          </a:p>
          <a:p>
            <a:pPr marL="0" indent="0">
              <a:buNone/>
            </a:pPr>
            <a:endParaRPr lang="it-IT" sz="2400" dirty="0" smtClean="0"/>
          </a:p>
          <a:p>
            <a:pPr marL="0" indent="0" algn="just">
              <a:buNone/>
            </a:pPr>
            <a:r>
              <a:rPr lang="it-IT" sz="2400" dirty="0" smtClean="0"/>
              <a:t>Scrive il </a:t>
            </a:r>
            <a:r>
              <a:rPr lang="it-IT" sz="2400" b="1" dirty="0" smtClean="0"/>
              <a:t>teologo domenicano </a:t>
            </a:r>
            <a:r>
              <a:rPr lang="it-IT" sz="2400" dirty="0" smtClean="0"/>
              <a:t>Simon </a:t>
            </a:r>
            <a:r>
              <a:rPr lang="it-IT" sz="2400" dirty="0" err="1" smtClean="0"/>
              <a:t>Tugwell</a:t>
            </a:r>
            <a:r>
              <a:rPr lang="it-IT" sz="2400" dirty="0" smtClean="0"/>
              <a:t> nel 1982: «Quello che ci offre è dottrina, non emozione… Non è un pio dilettante. Spera certo che i suoi lettori ricevano consolazione dal suo scritto, e la sua intenzione è sicuramente quella di incoraggiare la vita cristiana: in questa senso la sua non è solo teologia speculativa. Ma in ogni caso essa intende rivolgersi primariamente alle nostre teste, ed è solo attraverso le nostre teste che saranno poi stimolati i cuori».</a:t>
            </a:r>
          </a:p>
          <a:p>
            <a:pPr marL="0" indent="0">
              <a:buNone/>
            </a:pPr>
            <a:endParaRPr lang="it-IT" sz="2400" dirty="0" smtClean="0"/>
          </a:p>
          <a:p>
            <a:pPr marL="0" indent="0" algn="just">
              <a:buNone/>
            </a:pPr>
            <a:r>
              <a:rPr lang="it-IT" sz="2400" dirty="0" smtClean="0"/>
              <a:t>E </a:t>
            </a:r>
            <a:r>
              <a:rPr lang="it-IT" sz="2400" b="1" dirty="0" smtClean="0"/>
              <a:t>Thomas </a:t>
            </a:r>
            <a:r>
              <a:rPr lang="it-IT" sz="2400" b="1" dirty="0" err="1" smtClean="0"/>
              <a:t>Merton</a:t>
            </a:r>
            <a:r>
              <a:rPr lang="it-IT" sz="2400" dirty="0" smtClean="0"/>
              <a:t>, nel 1965, scrive di lei: «È una vera teologa, dotata di più perspicuità, profondità e ordine che santa Teresa».</a:t>
            </a:r>
          </a:p>
        </p:txBody>
      </p:sp>
    </p:spTree>
    <p:extLst>
      <p:ext uri="{BB962C8B-B14F-4D97-AF65-F5344CB8AC3E}">
        <p14:creationId xmlns:p14="http://schemas.microsoft.com/office/powerpoint/2010/main" xmlns="" val="2307083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ctr">
              <a:buNone/>
            </a:pPr>
            <a:r>
              <a:rPr lang="it-IT" sz="2400" b="1" dirty="0" smtClean="0"/>
              <a:t>Tematiche di Giuliana</a:t>
            </a:r>
          </a:p>
          <a:p>
            <a:pPr marL="0" indent="0">
              <a:buNone/>
            </a:pPr>
            <a:endParaRPr lang="it-IT" sz="2400" dirty="0" smtClean="0"/>
          </a:p>
          <a:p>
            <a:pPr marL="0" indent="0" algn="ctr">
              <a:buNone/>
            </a:pPr>
            <a:r>
              <a:rPr lang="it-IT" sz="2400" b="1" dirty="0" smtClean="0"/>
              <a:t>Primo tema: La Passione di Gesù</a:t>
            </a:r>
            <a:endParaRPr lang="it-IT" sz="2400" dirty="0" smtClean="0"/>
          </a:p>
          <a:p>
            <a:pPr marL="0" indent="0" algn="just">
              <a:buNone/>
            </a:pPr>
            <a:endParaRPr lang="it-IT" sz="2400" dirty="0" smtClean="0"/>
          </a:p>
          <a:p>
            <a:pPr marL="0" indent="0" algn="just">
              <a:buNone/>
            </a:pPr>
            <a:r>
              <a:rPr lang="it-IT" sz="2400" dirty="0" smtClean="0"/>
              <a:t>«</a:t>
            </a:r>
            <a:r>
              <a:rPr lang="it-IT" sz="2400" b="1" dirty="0" smtClean="0"/>
              <a:t>Attorno </a:t>
            </a:r>
            <a:r>
              <a:rPr lang="it-IT" sz="2400" b="1" dirty="0"/>
              <a:t>a me si fece buio </a:t>
            </a:r>
            <a:r>
              <a:rPr lang="it-IT" sz="2400" dirty="0"/>
              <a:t>come se fosse notte, </a:t>
            </a:r>
            <a:r>
              <a:rPr lang="it-IT" sz="2400" b="1" dirty="0"/>
              <a:t>tranne sull’immagine della croce</a:t>
            </a:r>
            <a:r>
              <a:rPr lang="it-IT" sz="2400" dirty="0"/>
              <a:t>, dove rimaneva una luce, e non capivo </a:t>
            </a:r>
            <a:r>
              <a:rPr lang="it-IT" sz="2400" dirty="0" smtClean="0"/>
              <a:t>come» </a:t>
            </a:r>
            <a:r>
              <a:rPr lang="it-IT" sz="2400" dirty="0"/>
              <a:t>(cap. 3). Tutta la Prima rivelazione (</a:t>
            </a:r>
            <a:r>
              <a:rPr lang="it-IT" sz="2400" dirty="0" err="1"/>
              <a:t>capp</a:t>
            </a:r>
            <a:r>
              <a:rPr lang="it-IT" sz="2400" dirty="0"/>
              <a:t>. 4-9</a:t>
            </a:r>
            <a:r>
              <a:rPr lang="it-IT" sz="2400" dirty="0" smtClean="0"/>
              <a:t>) intende </a:t>
            </a:r>
            <a:r>
              <a:rPr lang="it-IT" sz="2400" dirty="0"/>
              <a:t>esplorare il perché e il come di quella </a:t>
            </a:r>
            <a:r>
              <a:rPr lang="it-IT" sz="2400" dirty="0" smtClean="0"/>
              <a:t>«luce</a:t>
            </a:r>
            <a:r>
              <a:rPr lang="it-IT" sz="2400" dirty="0"/>
              <a:t>» che sembra sopraffatta dalle tenebre, ma che alla fine le cancella sfolgorando in tutto l’universo (</a:t>
            </a:r>
            <a:r>
              <a:rPr lang="it-IT" sz="2400" dirty="0" err="1"/>
              <a:t>cf</a:t>
            </a:r>
            <a:r>
              <a:rPr lang="it-IT" sz="2400" dirty="0"/>
              <a:t> </a:t>
            </a:r>
            <a:r>
              <a:rPr lang="it-IT" sz="2400" dirty="0" err="1"/>
              <a:t>Gv</a:t>
            </a:r>
            <a:r>
              <a:rPr lang="it-IT" sz="2400" dirty="0"/>
              <a:t> 1,5). È la stessa Giuliana a dichiarare </a:t>
            </a:r>
            <a:r>
              <a:rPr lang="it-IT" sz="2400" dirty="0" smtClean="0"/>
              <a:t>che «tutte </a:t>
            </a:r>
            <a:r>
              <a:rPr lang="it-IT" sz="2400" dirty="0"/>
              <a:t>le </a:t>
            </a:r>
            <a:r>
              <a:rPr lang="it-IT" sz="2400" dirty="0" smtClean="0"/>
              <a:t>rivelazioni </a:t>
            </a:r>
            <a:r>
              <a:rPr lang="it-IT" sz="2400" dirty="0"/>
              <a:t>che seguono trovano qui il loro fondamento e il legame che le unisce» (cap. 1). </a:t>
            </a:r>
            <a:endParaRPr lang="it-IT" sz="2400" dirty="0" smtClean="0"/>
          </a:p>
          <a:p>
            <a:pPr marL="0" indent="0" algn="just">
              <a:buNone/>
            </a:pPr>
            <a:r>
              <a:rPr lang="it-IT" sz="2400" dirty="0" smtClean="0"/>
              <a:t>Tale </a:t>
            </a:r>
            <a:r>
              <a:rPr lang="it-IT" sz="2400" dirty="0"/>
              <a:t>collocazione, intrecciata col </a:t>
            </a:r>
            <a:r>
              <a:rPr lang="it-IT" sz="2400" b="1" dirty="0"/>
              <a:t>tema della lotta tra luce e tenebre</a:t>
            </a:r>
            <a:r>
              <a:rPr lang="it-IT" sz="2400" dirty="0"/>
              <a:t>, </a:t>
            </a:r>
            <a:r>
              <a:rPr lang="it-IT" sz="2400" dirty="0" smtClean="0"/>
              <a:t>fa della Prima </a:t>
            </a:r>
            <a:r>
              <a:rPr lang="it-IT" sz="2400" dirty="0"/>
              <a:t>rivelazione </a:t>
            </a:r>
            <a:r>
              <a:rPr lang="it-IT" sz="2400" dirty="0" smtClean="0"/>
              <a:t>un Prologo.</a:t>
            </a:r>
            <a:endParaRPr lang="it-IT" sz="2400" dirty="0"/>
          </a:p>
          <a:p>
            <a:pPr marL="0" indent="0">
              <a:buNone/>
            </a:pPr>
            <a:endParaRPr lang="it-IT" sz="2400" dirty="0" smtClean="0"/>
          </a:p>
        </p:txBody>
      </p:sp>
    </p:spTree>
    <p:extLst>
      <p:ext uri="{BB962C8B-B14F-4D97-AF65-F5344CB8AC3E}">
        <p14:creationId xmlns:p14="http://schemas.microsoft.com/office/powerpoint/2010/main" xmlns="" val="138953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85728"/>
            <a:ext cx="8229600" cy="6167608"/>
          </a:xfrm>
        </p:spPr>
        <p:txBody>
          <a:bodyPr>
            <a:noAutofit/>
          </a:bodyPr>
          <a:lstStyle/>
          <a:p>
            <a:pPr marL="0" indent="0" algn="ctr">
              <a:buNone/>
            </a:pPr>
            <a:r>
              <a:rPr lang="it-IT" sz="2400" b="1" dirty="0" smtClean="0"/>
              <a:t>Tematiche di Giuliana</a:t>
            </a:r>
          </a:p>
          <a:p>
            <a:pPr marL="0" indent="0">
              <a:buNone/>
            </a:pPr>
            <a:r>
              <a:rPr lang="it-IT" sz="2400" dirty="0" smtClean="0"/>
              <a:t>La Passione di Gesù:</a:t>
            </a:r>
          </a:p>
          <a:p>
            <a:pPr marL="0" indent="0" algn="just">
              <a:buNone/>
            </a:pPr>
            <a:r>
              <a:rPr lang="it-IT" sz="2400" dirty="0" smtClean="0"/>
              <a:t>La contemplazione delle </a:t>
            </a:r>
            <a:r>
              <a:rPr lang="it-IT" sz="2400" b="1" dirty="0" smtClean="0"/>
              <a:t>sofferenze</a:t>
            </a:r>
            <a:r>
              <a:rPr lang="it-IT" sz="2400" dirty="0" smtClean="0"/>
              <a:t> di Gesù apre alla considerazione dell’</a:t>
            </a:r>
            <a:r>
              <a:rPr lang="it-IT" sz="2400" b="1" dirty="0" smtClean="0"/>
              <a:t>amore </a:t>
            </a:r>
            <a:r>
              <a:rPr lang="it-IT" sz="2400" dirty="0" smtClean="0"/>
              <a:t>come motivo del soffrire e della </a:t>
            </a:r>
            <a:r>
              <a:rPr lang="it-IT" sz="2400" b="1" dirty="0" smtClean="0"/>
              <a:t>gloria </a:t>
            </a:r>
            <a:r>
              <a:rPr lang="it-IT" sz="2400" dirty="0" smtClean="0"/>
              <a:t>di Dio e nostra come traguardo e frutto della passione.</a:t>
            </a:r>
          </a:p>
          <a:p>
            <a:pPr marL="0" indent="0" algn="just">
              <a:buNone/>
            </a:pPr>
            <a:r>
              <a:rPr lang="it-IT" sz="2400" dirty="0" smtClean="0"/>
              <a:t>Il dolore di </a:t>
            </a:r>
            <a:r>
              <a:rPr lang="it-IT" sz="2400" dirty="0"/>
              <a:t>G</a:t>
            </a:r>
            <a:r>
              <a:rPr lang="it-IT" sz="2400" dirty="0" smtClean="0"/>
              <a:t>esù sulla croce è la rivelazione di quanto Dio ami il mondo e di quanto grande sia la sua volontà di salvare ogni cosa. La </a:t>
            </a:r>
            <a:r>
              <a:rPr lang="it-IT" sz="2400" b="1" dirty="0" smtClean="0"/>
              <a:t>passione</a:t>
            </a:r>
            <a:r>
              <a:rPr lang="it-IT" sz="2400" dirty="0" smtClean="0"/>
              <a:t> è la grande finestra attraverso la quale Giuliana </a:t>
            </a:r>
            <a:r>
              <a:rPr lang="it-IT" sz="2400" b="1" dirty="0" smtClean="0"/>
              <a:t>conosce e comprende </a:t>
            </a:r>
            <a:r>
              <a:rPr lang="it-IT" sz="2400" b="1" dirty="0"/>
              <a:t>Dio e la </a:t>
            </a:r>
            <a:r>
              <a:rPr lang="it-IT" sz="2400" b="1" dirty="0" smtClean="0"/>
              <a:t>creazione e il rapporto di amore </a:t>
            </a:r>
            <a:r>
              <a:rPr lang="it-IT" sz="2400" dirty="0" smtClean="0"/>
              <a:t>ineffabile che lega l’uno all’altra.</a:t>
            </a:r>
          </a:p>
          <a:p>
            <a:pPr marL="0" indent="0" algn="just">
              <a:buNone/>
            </a:pPr>
            <a:r>
              <a:rPr lang="it-IT" sz="2400" dirty="0" smtClean="0"/>
              <a:t>La contemplazione introduce il discepolo alla </a:t>
            </a:r>
            <a:r>
              <a:rPr lang="it-IT" sz="2400" b="1" dirty="0" smtClean="0"/>
              <a:t>sequela </a:t>
            </a:r>
            <a:r>
              <a:rPr lang="it-IT" sz="2400" dirty="0" smtClean="0"/>
              <a:t>di Gesù a imitazione di Lui che consiste 1) nel </a:t>
            </a:r>
            <a:r>
              <a:rPr lang="it-IT" sz="2400" b="1" dirty="0" smtClean="0"/>
              <a:t>distacco</a:t>
            </a:r>
            <a:r>
              <a:rPr lang="it-IT" sz="2400" dirty="0" smtClean="0"/>
              <a:t> che giunge fino alla accettazione della sofferenza in comunione con Gesù; 2) la </a:t>
            </a:r>
            <a:r>
              <a:rPr lang="it-IT" sz="2400" dirty="0"/>
              <a:t>contemplazione dell'</a:t>
            </a:r>
            <a:r>
              <a:rPr lang="it-IT" sz="2400" b="1" dirty="0"/>
              <a:t>amore di Dio </a:t>
            </a:r>
            <a:r>
              <a:rPr lang="it-IT" sz="2400" dirty="0"/>
              <a:t>rivelato sulla croce, e </a:t>
            </a:r>
            <a:r>
              <a:rPr lang="it-IT" sz="2400" b="1" dirty="0"/>
              <a:t>l’unione </a:t>
            </a:r>
            <a:r>
              <a:rPr lang="it-IT" sz="2400" dirty="0"/>
              <a:t>mediante la preghiera, </a:t>
            </a:r>
            <a:r>
              <a:rPr lang="it-IT" sz="2400" b="1" dirty="0"/>
              <a:t>con la sua </a:t>
            </a:r>
            <a:r>
              <a:rPr lang="it-IT" sz="2400" b="1" dirty="0" smtClean="0"/>
              <a:t>volontà</a:t>
            </a:r>
            <a:r>
              <a:rPr lang="it-IT" sz="2400" dirty="0" smtClean="0"/>
              <a:t>; 3) </a:t>
            </a:r>
            <a:r>
              <a:rPr lang="it-IT" sz="2400" dirty="0"/>
              <a:t>l’</a:t>
            </a:r>
            <a:r>
              <a:rPr lang="it-IT" sz="2400" b="1" dirty="0"/>
              <a:t>immersione  </a:t>
            </a:r>
            <a:r>
              <a:rPr lang="it-IT" sz="2400" dirty="0"/>
              <a:t>totale </a:t>
            </a:r>
            <a:r>
              <a:rPr lang="it-IT" sz="2400" b="1" dirty="0"/>
              <a:t>nella luce e nella gloria </a:t>
            </a:r>
            <a:r>
              <a:rPr lang="it-IT" sz="2400" dirty="0"/>
              <a:t>del </a:t>
            </a:r>
            <a:r>
              <a:rPr lang="it-IT" sz="2400" dirty="0" smtClean="0"/>
              <a:t>Signore. </a:t>
            </a:r>
          </a:p>
        </p:txBody>
      </p:sp>
    </p:spTree>
    <p:extLst>
      <p:ext uri="{BB962C8B-B14F-4D97-AF65-F5344CB8AC3E}">
        <p14:creationId xmlns:p14="http://schemas.microsoft.com/office/powerpoint/2010/main" xmlns="" val="127633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96170"/>
          </a:xfrm>
        </p:spPr>
        <p:txBody>
          <a:bodyPr>
            <a:noAutofit/>
          </a:bodyPr>
          <a:lstStyle/>
          <a:p>
            <a:pPr marL="0" indent="0" algn="ctr">
              <a:buNone/>
            </a:pPr>
            <a:r>
              <a:rPr lang="it-IT" sz="2400" b="1" dirty="0" smtClean="0"/>
              <a:t>Tematiche di Giuliana</a:t>
            </a:r>
          </a:p>
          <a:p>
            <a:pPr marL="0" indent="0">
              <a:buNone/>
            </a:pPr>
            <a:r>
              <a:rPr lang="it-IT" sz="2200" dirty="0" smtClean="0">
                <a:solidFill>
                  <a:srgbClr val="C00000"/>
                </a:solidFill>
              </a:rPr>
              <a:t>La Passione di Gesù porta a conoscere Dio:</a:t>
            </a:r>
          </a:p>
          <a:p>
            <a:pPr marL="0" indent="0" algn="just">
              <a:buNone/>
            </a:pPr>
            <a:r>
              <a:rPr lang="it-IT" sz="2200" b="1" i="1" dirty="0"/>
              <a:t>Ci ha creati solo per se stesso, e ci ha risanati con la sua preziosa passione, e continua a custodirci nel suo amore beato. E tutto questo è opera della sua bontà</a:t>
            </a:r>
            <a:r>
              <a:rPr lang="it-IT" sz="2200" b="1" dirty="0"/>
              <a:t>. </a:t>
            </a:r>
            <a:endParaRPr lang="it-IT" sz="2200" b="1" dirty="0" smtClean="0"/>
          </a:p>
          <a:p>
            <a:pPr marL="0" indent="0" algn="just">
              <a:buNone/>
            </a:pPr>
            <a:r>
              <a:rPr lang="it-IT" sz="2200" dirty="0" smtClean="0"/>
              <a:t>Creatore</a:t>
            </a:r>
            <a:r>
              <a:rPr lang="it-IT" sz="2200" dirty="0"/>
              <a:t>, custode </a:t>
            </a:r>
            <a:r>
              <a:rPr lang="it-IT" sz="2200" dirty="0" smtClean="0"/>
              <a:t>e </a:t>
            </a:r>
            <a:r>
              <a:rPr lang="it-IT" sz="2200" dirty="0"/>
              <a:t>amico </a:t>
            </a:r>
            <a:r>
              <a:rPr lang="it-IT" sz="2200" dirty="0" smtClean="0"/>
              <a:t>è dunque </a:t>
            </a:r>
            <a:r>
              <a:rPr lang="it-IT" sz="2200" dirty="0"/>
              <a:t>Dio. E ad accentuare la vicinanza tra Dio e noi, Giuliana non si stanca </a:t>
            </a:r>
            <a:r>
              <a:rPr lang="it-IT" sz="2200"/>
              <a:t>di </a:t>
            </a:r>
            <a:r>
              <a:rPr lang="it-IT" sz="2200" smtClean="0"/>
              <a:t>definirlo </a:t>
            </a:r>
            <a:r>
              <a:rPr lang="it-IT" sz="2200" dirty="0" smtClean="0"/>
              <a:t>come </a:t>
            </a:r>
            <a:r>
              <a:rPr lang="it-IT" sz="2200" dirty="0"/>
              <a:t>cortese, gentile, amichevole, intimo, « domestico» e familiare. </a:t>
            </a:r>
          </a:p>
          <a:p>
            <a:pPr marL="0" indent="0" algn="just">
              <a:buNone/>
            </a:pPr>
            <a:r>
              <a:rPr lang="it-IT" sz="2200" dirty="0" smtClean="0">
                <a:solidFill>
                  <a:srgbClr val="C00000"/>
                </a:solidFill>
              </a:rPr>
              <a:t>e la creazione</a:t>
            </a:r>
          </a:p>
          <a:p>
            <a:pPr marL="0" indent="0" algn="just">
              <a:buNone/>
            </a:pPr>
            <a:r>
              <a:rPr lang="it-IT" sz="2200" b="1" i="1" dirty="0" smtClean="0"/>
              <a:t>Mi </a:t>
            </a:r>
            <a:r>
              <a:rPr lang="it-IT" sz="2200" b="1" i="1" dirty="0"/>
              <a:t>mostrò una piccola cosa. Grossa quanto una nocciola, che stava nel palmo della mia mano, così mi sembrava, ed era rotonda come una palla. La guardai con l’occhio della mia intelligenza, e pensai: “Cosa mai può essere?”. E mi fu risposto in senso generale cosi: "È tutto ciò che è creato”. Mi chiedevo con meraviglia come potesse durare, perché mi sembrava che si sarebbe rapidamente ridotta a nulla, tanto era piccola. E alla mia mente fu risposto: “Dura e durerà sempre perché Dio l’ama”. </a:t>
            </a:r>
            <a:r>
              <a:rPr lang="it-IT" sz="2200" dirty="0"/>
              <a:t>(cap. 5</a:t>
            </a:r>
            <a:r>
              <a:rPr lang="it-IT" sz="2200" dirty="0" smtClean="0"/>
              <a:t>).</a:t>
            </a:r>
          </a:p>
        </p:txBody>
      </p:sp>
    </p:spTree>
    <p:extLst>
      <p:ext uri="{BB962C8B-B14F-4D97-AF65-F5344CB8AC3E}">
        <p14:creationId xmlns:p14="http://schemas.microsoft.com/office/powerpoint/2010/main" xmlns="" val="2287659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ctr">
              <a:buNone/>
            </a:pPr>
            <a:r>
              <a:rPr lang="it-IT" sz="2400" b="1" dirty="0" smtClean="0"/>
              <a:t>Tematiche di Giuliana</a:t>
            </a:r>
          </a:p>
          <a:p>
            <a:pPr marL="0" indent="0">
              <a:buNone/>
            </a:pPr>
            <a:endParaRPr lang="it-IT" sz="2400" dirty="0" smtClean="0"/>
          </a:p>
          <a:p>
            <a:pPr marL="0" indent="0" algn="ctr">
              <a:buNone/>
            </a:pPr>
            <a:r>
              <a:rPr lang="it-IT" sz="2400" b="1" dirty="0" smtClean="0"/>
              <a:t>Secondo tema: Il peccato è inevitabile, ma tutto sarà bene</a:t>
            </a:r>
            <a:endParaRPr lang="it-IT" sz="2400" dirty="0" smtClean="0"/>
          </a:p>
          <a:p>
            <a:pPr marL="0" indent="0" algn="just">
              <a:buNone/>
            </a:pPr>
            <a:r>
              <a:rPr lang="it-IT" sz="2200" dirty="0" smtClean="0"/>
              <a:t>Il problema del male nel mondo diventa una questione cruciale per Giuliana. Ella prende molto seriamente il problema del male.</a:t>
            </a:r>
          </a:p>
          <a:p>
            <a:pPr marL="0" indent="0" algn="just">
              <a:buNone/>
            </a:pPr>
            <a:r>
              <a:rPr lang="it-IT" sz="2200" b="1" i="1" dirty="0"/>
              <a:t>In questa semplice parola "peccato" nostro Signore ricordò alla mia mente in generale tutto ciò che non è buono, e il vergognoso disprezzo e </a:t>
            </a:r>
            <a:r>
              <a:rPr lang="it-IT" sz="2200" b="1" i="1" dirty="0" smtClean="0"/>
              <a:t>l’immensa umiliazione </a:t>
            </a:r>
            <a:r>
              <a:rPr lang="it-IT" sz="2200" b="1" i="1" dirty="0"/>
              <a:t>che egli sopportò per noi in questa vita, e la sua morte e tutte le pene, e le passioni di tutte le sue creature, nello spirito e nel corpo</a:t>
            </a:r>
            <a:r>
              <a:rPr lang="it-IT" sz="2200" b="1" dirty="0"/>
              <a:t> </a:t>
            </a:r>
            <a:r>
              <a:rPr lang="it-IT" sz="2200" dirty="0"/>
              <a:t>(cap. 27</a:t>
            </a:r>
            <a:r>
              <a:rPr lang="it-IT" sz="2200" dirty="0" smtClean="0"/>
              <a:t>).</a:t>
            </a:r>
          </a:p>
          <a:p>
            <a:pPr marL="0" indent="0" algn="just">
              <a:buNone/>
            </a:pPr>
            <a:r>
              <a:rPr lang="it-IT" sz="2200" dirty="0" smtClean="0"/>
              <a:t>Di fronte a questo dramma del male e alla luce della croce Giuliana risponde nella fiducia: l’anima </a:t>
            </a:r>
            <a:r>
              <a:rPr lang="it-IT" sz="2200" dirty="0"/>
              <a:t>resti tranquilla, e non perda la fiducia in Dio e continui a </a:t>
            </a:r>
            <a:r>
              <a:rPr lang="it-IT" sz="2200" dirty="0" smtClean="0"/>
              <a:t>credere </a:t>
            </a:r>
            <a:r>
              <a:rPr lang="it-IT" sz="2200" dirty="0"/>
              <a:t>all’amore</a:t>
            </a:r>
            <a:r>
              <a:rPr lang="it-IT" sz="2200" dirty="0" smtClean="0"/>
              <a:t>.</a:t>
            </a:r>
          </a:p>
          <a:p>
            <a:pPr marL="0" indent="0" algn="just">
              <a:buNone/>
            </a:pPr>
            <a:r>
              <a:rPr lang="it-IT" sz="2200" dirty="0"/>
              <a:t>Il male è un </a:t>
            </a:r>
            <a:r>
              <a:rPr lang="it-IT" sz="2200" dirty="0" smtClean="0"/>
              <a:t>mistero </a:t>
            </a:r>
            <a:r>
              <a:rPr lang="it-IT" sz="2400" dirty="0"/>
              <a:t>e di fronte al mistero bisogna essere umili e </a:t>
            </a:r>
            <a:r>
              <a:rPr lang="it-IT" sz="2400" dirty="0" smtClean="0"/>
              <a:t>discreti e mantenere la fiducia che «tutto sarà bene» e Dio «porterà tutte le cose al bene».</a:t>
            </a:r>
            <a:endParaRPr lang="it-IT" sz="2200" dirty="0" smtClean="0"/>
          </a:p>
        </p:txBody>
      </p:sp>
    </p:spTree>
    <p:extLst>
      <p:ext uri="{BB962C8B-B14F-4D97-AF65-F5344CB8AC3E}">
        <p14:creationId xmlns:p14="http://schemas.microsoft.com/office/powerpoint/2010/main" xmlns="" val="383253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ctr">
              <a:buNone/>
            </a:pPr>
            <a:r>
              <a:rPr lang="it-IT" sz="2400" b="1" dirty="0" smtClean="0"/>
              <a:t>Tematiche di Giuliana</a:t>
            </a:r>
          </a:p>
          <a:p>
            <a:pPr marL="0" indent="0" algn="ctr">
              <a:buNone/>
            </a:pPr>
            <a:r>
              <a:rPr lang="it-IT" sz="2400" b="1" dirty="0" smtClean="0"/>
              <a:t>Secondo tema: Il peccato è inevitabile, ma tutto sarà bene</a:t>
            </a:r>
          </a:p>
          <a:p>
            <a:pPr marL="0" indent="0" algn="just">
              <a:buNone/>
            </a:pPr>
            <a:r>
              <a:rPr lang="it-IT" sz="2200" b="1" i="1" dirty="0"/>
              <a:t>La bontà e l’amore del nostro Signore Dio vogliono che noi sappiamo che si compirà, e la sua potenza e la sua sapienza, per il medesimo amore. </a:t>
            </a:r>
            <a:r>
              <a:rPr lang="it-IT" sz="2200" b="1" i="1" dirty="0" smtClean="0"/>
              <a:t>Vogliono </a:t>
            </a:r>
            <a:r>
              <a:rPr lang="it-IT" sz="2200" b="1" i="1" dirty="0"/>
              <a:t>celare e nascondere ai nostri occhi cosa sarà e come si compirà</a:t>
            </a:r>
            <a:r>
              <a:rPr lang="it-IT" sz="2200" b="1" dirty="0"/>
              <a:t> </a:t>
            </a:r>
            <a:r>
              <a:rPr lang="it-IT" sz="2200" dirty="0"/>
              <a:t>(cap. 32). </a:t>
            </a:r>
            <a:endParaRPr lang="it-IT" sz="2200" dirty="0" smtClean="0"/>
          </a:p>
          <a:p>
            <a:pPr marL="0" indent="0" algn="just">
              <a:buNone/>
            </a:pPr>
            <a:r>
              <a:rPr lang="it-IT" sz="2200" dirty="0" smtClean="0"/>
              <a:t>Anche il peccato avrà un risvolto positivo:</a:t>
            </a:r>
          </a:p>
          <a:p>
            <a:pPr marL="0" indent="0" algn="just">
              <a:buNone/>
            </a:pPr>
            <a:r>
              <a:rPr lang="it-IT" sz="2200" b="1" i="1" dirty="0"/>
              <a:t>Dal momento che ho trasformato in bene il danno più grande, voglio che tu sappia dedurre da ciò che trasformerò in bene qualsiasi altro male, che di quello è più piccolo</a:t>
            </a:r>
            <a:r>
              <a:rPr lang="it-IT" sz="2200" b="1" dirty="0"/>
              <a:t> </a:t>
            </a:r>
            <a:r>
              <a:rPr lang="it-IT" sz="2200" dirty="0"/>
              <a:t>(cap. 29). </a:t>
            </a:r>
            <a:endParaRPr lang="it-IT" sz="2200" dirty="0" smtClean="0"/>
          </a:p>
          <a:p>
            <a:pPr marL="0" indent="0" algn="just">
              <a:buNone/>
            </a:pPr>
            <a:r>
              <a:rPr lang="it-IT" sz="2200" dirty="0"/>
              <a:t>Il peccato, dunque, una volta vinto e domato, tornerà a gloria dell’uomo, come dimostra la Chiesa che onora i santi senza nascondere le loro colpe</a:t>
            </a:r>
            <a:r>
              <a:rPr lang="it-IT" sz="2200" dirty="0" smtClean="0"/>
              <a:t>.</a:t>
            </a:r>
          </a:p>
          <a:p>
            <a:pPr marL="0" indent="0" algn="just">
              <a:buNone/>
            </a:pPr>
            <a:r>
              <a:rPr lang="it-IT" sz="2200" b="1" i="1" dirty="0"/>
              <a:t>Tanto quanto il suo amore per noi non si spezza a causa del nostro peccato, altrettanto egli vuole che non si spezzi per la stessa ragione l’amore che portiamo a noi stessi e ai nostri fratelli cristiani</a:t>
            </a:r>
            <a:r>
              <a:rPr lang="it-IT" sz="2200" b="1" dirty="0"/>
              <a:t> </a:t>
            </a:r>
            <a:r>
              <a:rPr lang="it-IT" sz="2200" dirty="0"/>
              <a:t>(cap. 40).</a:t>
            </a:r>
            <a:endParaRPr lang="it-IT" sz="2200" dirty="0" smtClean="0"/>
          </a:p>
        </p:txBody>
      </p:sp>
    </p:spTree>
    <p:extLst>
      <p:ext uri="{BB962C8B-B14F-4D97-AF65-F5344CB8AC3E}">
        <p14:creationId xmlns:p14="http://schemas.microsoft.com/office/powerpoint/2010/main" xmlns="" val="1893687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ctr">
              <a:buNone/>
            </a:pPr>
            <a:r>
              <a:rPr lang="it-IT" sz="2400" b="1" dirty="0" smtClean="0"/>
              <a:t>Tematiche di Giuliana</a:t>
            </a:r>
          </a:p>
          <a:p>
            <a:pPr marL="0" indent="0" algn="ctr">
              <a:buNone/>
            </a:pPr>
            <a:r>
              <a:rPr lang="it-IT" sz="2400" b="1" dirty="0" smtClean="0"/>
              <a:t>Secondo tema: Il peccato è inevitabile, ma tutto sarà bene</a:t>
            </a:r>
          </a:p>
          <a:p>
            <a:pPr marL="0" indent="0" algn="just">
              <a:buNone/>
            </a:pPr>
            <a:r>
              <a:rPr lang="it-IT" sz="2200" dirty="0"/>
              <a:t>Le tribolazioni sono un altro aspetto del male del mondo, ma anche da esse Dio sa trarre del bene, trasformando il dolore in gloria, e servendosi delle svariate forme che riveste la sofferenza per purificare l’uomo e impedirgli di cadere scioccamente nell'orgoglio e nella vanagloria, suscitando anzi in lui una compassione verso chi soffre, che è prolungamento e riflesso della stessa compassione di Cristo. </a:t>
            </a:r>
            <a:endParaRPr lang="it-IT" sz="2200" dirty="0" smtClean="0"/>
          </a:p>
          <a:p>
            <a:pPr marL="0" indent="0" algn="just">
              <a:buNone/>
            </a:pPr>
            <a:r>
              <a:rPr lang="it-IT" sz="2200" b="1" i="1" dirty="0"/>
              <a:t>Vuole che sappiamo che tutto sarà trasformato per noi in gloria e guadagno in virtù della sua passione. E sappiamo anche che non soffriamo da soli, ma con lui, e che Io vediamo come nostro sostegno</a:t>
            </a:r>
            <a:r>
              <a:rPr lang="it-IT" sz="2200" b="1" dirty="0"/>
              <a:t> </a:t>
            </a:r>
            <a:r>
              <a:rPr lang="it-IT" sz="2200" dirty="0"/>
              <a:t>(cap. 28</a:t>
            </a:r>
            <a:r>
              <a:rPr lang="it-IT" sz="2200" dirty="0" smtClean="0"/>
              <a:t>).</a:t>
            </a:r>
          </a:p>
          <a:p>
            <a:pPr marL="0" indent="0" algn="just">
              <a:buNone/>
            </a:pPr>
            <a:r>
              <a:rPr lang="it-IT" sz="2200" dirty="0" smtClean="0"/>
              <a:t>Il </a:t>
            </a:r>
            <a:r>
              <a:rPr lang="it-IT" sz="2200" dirty="0"/>
              <a:t>peccato è inevitabile, ma tutto sarà </a:t>
            </a:r>
            <a:r>
              <a:rPr lang="it-IT" sz="2200" dirty="0" smtClean="0"/>
              <a:t>bene, Dio non vuole il male e il peccato, ma dal momento che nella sua libertà l’uomo ha peccato, Dio, col suo progetto, trasforma il peccato in una potenza di gloria per l’uomo e lo rende parte di un piano di salvezza e di gloria per l’uomo.</a:t>
            </a:r>
            <a:endParaRPr lang="it-IT" sz="2200" dirty="0"/>
          </a:p>
          <a:p>
            <a:pPr marL="0" indent="0" algn="just">
              <a:buNone/>
            </a:pPr>
            <a:endParaRPr lang="it-IT" sz="2400" dirty="0"/>
          </a:p>
          <a:p>
            <a:pPr marL="0" indent="0" algn="just">
              <a:buNone/>
            </a:pPr>
            <a:endParaRPr lang="it-IT" sz="2200" dirty="0" smtClean="0"/>
          </a:p>
        </p:txBody>
      </p:sp>
    </p:spTree>
    <p:extLst>
      <p:ext uri="{BB962C8B-B14F-4D97-AF65-F5344CB8AC3E}">
        <p14:creationId xmlns:p14="http://schemas.microsoft.com/office/powerpoint/2010/main" xmlns="" val="1884345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239046"/>
          </a:xfrm>
        </p:spPr>
        <p:txBody>
          <a:bodyPr>
            <a:noAutofit/>
          </a:bodyPr>
          <a:lstStyle/>
          <a:p>
            <a:pPr marL="0" indent="0" algn="ctr">
              <a:buNone/>
            </a:pPr>
            <a:r>
              <a:rPr lang="it-IT" sz="2400" b="1" dirty="0" smtClean="0"/>
              <a:t>Tematiche di Giuliana</a:t>
            </a:r>
          </a:p>
          <a:p>
            <a:pPr marL="0" indent="0" algn="ctr">
              <a:buNone/>
            </a:pPr>
            <a:r>
              <a:rPr lang="it-IT" sz="2400" b="1" dirty="0" smtClean="0"/>
              <a:t>Terzo tema: Dio fondamento del nostro essere e della nostra preghiera</a:t>
            </a:r>
          </a:p>
          <a:p>
            <a:pPr marL="0" indent="0" algn="just">
              <a:buNone/>
            </a:pPr>
            <a:r>
              <a:rPr lang="it-IT" sz="2200" dirty="0" smtClean="0"/>
              <a:t>La preghiera (di supplica, di ringraziamento, di lode e quella unitiva) ha come scopo la sintonia con Dio.</a:t>
            </a:r>
            <a:endParaRPr lang="it-IT" sz="2200" dirty="0"/>
          </a:p>
          <a:p>
            <a:pPr marL="0" indent="0" algn="just">
              <a:buNone/>
            </a:pPr>
            <a:r>
              <a:rPr lang="it-IT" sz="2200" dirty="0" smtClean="0"/>
              <a:t>Essa parte da Dio, cammina con Dio e ritorna a Dio.</a:t>
            </a:r>
          </a:p>
          <a:p>
            <a:pPr marL="0" indent="0" algn="just">
              <a:buNone/>
            </a:pPr>
            <a:r>
              <a:rPr lang="it-IT" sz="2200" dirty="0" smtClean="0"/>
              <a:t>Ci deve essere in noi una ferma fiducia nel Signore.</a:t>
            </a:r>
          </a:p>
          <a:p>
            <a:pPr marL="0" indent="0" algn="just">
              <a:buNone/>
            </a:pPr>
            <a:r>
              <a:rPr lang="it-IT" sz="2200" b="1" i="1" dirty="0"/>
              <a:t>È lui che ha fatto tutto. Allora egli intende questo, che noi vediamo che è lui che opera, e Io preghiamo di conseguenza. Perché una sola cosa non basta. Se preghiamo e non vediamo che egli opera, diventiamo tristi e pieni di dubbi, e questo non torna a onore di Dio. E se vediamo che egli opera, ma non preghiamo, non compiamo il nostro dovere. </a:t>
            </a:r>
            <a:r>
              <a:rPr lang="it-IT" sz="2200" b="1" i="1" dirty="0" smtClean="0"/>
              <a:t>[...] Tutto </a:t>
            </a:r>
            <a:r>
              <a:rPr lang="it-IT" sz="2200" b="1" i="1" dirty="0"/>
              <a:t>ciò che nostro Signore ha deciso di fare, è sua volontà che noi pure </a:t>
            </a:r>
            <a:r>
              <a:rPr lang="it-IT" sz="2200" b="1" i="1" dirty="0" smtClean="0"/>
              <a:t>lo </a:t>
            </a:r>
            <a:r>
              <a:rPr lang="it-IT" sz="2200" b="1" i="1" dirty="0"/>
              <a:t>chiediamo nella preghiera, sia in particolare che in generale</a:t>
            </a:r>
            <a:r>
              <a:rPr lang="it-IT" sz="2200" b="1" dirty="0"/>
              <a:t> </a:t>
            </a:r>
            <a:r>
              <a:rPr lang="it-IT" sz="2200" dirty="0"/>
              <a:t>(cap. 42). </a:t>
            </a:r>
            <a:endParaRPr lang="it-IT" sz="2200" dirty="0" smtClean="0"/>
          </a:p>
          <a:p>
            <a:pPr marL="0" indent="0" algn="just">
              <a:buNone/>
            </a:pPr>
            <a:r>
              <a:rPr lang="it-IT" sz="2200" dirty="0" smtClean="0"/>
              <a:t>La preghiera è «retta comprensione della pienezza di gioia che deve venire»</a:t>
            </a:r>
          </a:p>
        </p:txBody>
      </p:sp>
    </p:spTree>
    <p:extLst>
      <p:ext uri="{BB962C8B-B14F-4D97-AF65-F5344CB8AC3E}">
        <p14:creationId xmlns:p14="http://schemas.microsoft.com/office/powerpoint/2010/main" xmlns="" val="331832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ctr">
              <a:buNone/>
            </a:pPr>
            <a:r>
              <a:rPr lang="it-IT" sz="2400" b="1" dirty="0" smtClean="0"/>
              <a:t>Tematiche di Giuliana</a:t>
            </a:r>
          </a:p>
          <a:p>
            <a:pPr marL="0" indent="0" algn="just">
              <a:buNone/>
            </a:pPr>
            <a:endParaRPr lang="it-IT" sz="2400" b="1" dirty="0"/>
          </a:p>
          <a:p>
            <a:pPr marL="0" indent="0" algn="just">
              <a:buNone/>
            </a:pPr>
            <a:r>
              <a:rPr lang="it-IT" sz="2400" b="1" dirty="0" smtClean="0"/>
              <a:t>Quarto tema: Gesù nostra madre</a:t>
            </a:r>
          </a:p>
          <a:p>
            <a:pPr marL="0" indent="0" algn="just">
              <a:buNone/>
            </a:pPr>
            <a:r>
              <a:rPr lang="it-IT" sz="2400" b="1" dirty="0" smtClean="0"/>
              <a:t>Quinto tema: La Chiesa nostra Madre</a:t>
            </a:r>
          </a:p>
          <a:p>
            <a:pPr marL="0" indent="0" algn="just">
              <a:buNone/>
            </a:pPr>
            <a:r>
              <a:rPr lang="it-IT" sz="2400" b="1" dirty="0" smtClean="0"/>
              <a:t>Sesto tema: Rimanere nella visione</a:t>
            </a:r>
          </a:p>
          <a:p>
            <a:pPr marL="0" indent="0" algn="just">
              <a:buNone/>
            </a:pPr>
            <a:r>
              <a:rPr lang="it-IT" sz="2200" dirty="0" smtClean="0"/>
              <a:t>L’ultima rivelazione è una lezione di come si debba educare il nostro sguardo perché la visione del peccato non ci disturbi più di tanto.</a:t>
            </a:r>
          </a:p>
          <a:p>
            <a:pPr marL="0" indent="0" algn="just">
              <a:buNone/>
            </a:pPr>
            <a:r>
              <a:rPr lang="it-IT" sz="2200" dirty="0" smtClean="0"/>
              <a:t>È giusto conoscere il proprio peccato e però Dio non vuole che rimaniamo in questo stato d’animo, né che ci affanniamo troppo nell’autoaccusarci, né vuole che ci sentiamo troppo depressi per il nostro stato di miseria. Ma vuole invece che spostiamo in fretta la nostra attenzione su di lui» (cap. 79)</a:t>
            </a:r>
          </a:p>
          <a:p>
            <a:pPr marL="0" indent="0" algn="just">
              <a:buNone/>
            </a:pPr>
            <a:r>
              <a:rPr lang="it-IT" sz="2200" dirty="0" smtClean="0"/>
              <a:t>«</a:t>
            </a:r>
            <a:r>
              <a:rPr lang="it-IT" sz="2200" b="1" i="1" dirty="0" smtClean="0"/>
              <a:t>egli vuole che in ogni cosa la nostra contemplazione e la nostra gioia si fissino sull’amore</a:t>
            </a:r>
            <a:r>
              <a:rPr lang="it-IT" sz="2200" dirty="0" smtClean="0"/>
              <a:t>» (cap. 73)</a:t>
            </a:r>
          </a:p>
          <a:p>
            <a:pPr marL="0" indent="0" algn="just">
              <a:buNone/>
            </a:pPr>
            <a:endParaRPr lang="it-IT" sz="2200" dirty="0" smtClean="0"/>
          </a:p>
        </p:txBody>
      </p:sp>
    </p:spTree>
    <p:extLst>
      <p:ext uri="{BB962C8B-B14F-4D97-AF65-F5344CB8AC3E}">
        <p14:creationId xmlns:p14="http://schemas.microsoft.com/office/powerpoint/2010/main" xmlns="" val="1519421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Riscoperta di Giuliana</a:t>
            </a:r>
            <a:endParaRPr lang="it-IT" dirty="0"/>
          </a:p>
        </p:txBody>
      </p:sp>
      <p:sp>
        <p:nvSpPr>
          <p:cNvPr id="3" name="Segnaposto contenuto 2"/>
          <p:cNvSpPr>
            <a:spLocks noGrp="1"/>
          </p:cNvSpPr>
          <p:nvPr>
            <p:ph idx="1"/>
          </p:nvPr>
        </p:nvSpPr>
        <p:spPr>
          <a:xfrm>
            <a:off x="457200" y="1196752"/>
            <a:ext cx="8229600" cy="5400600"/>
          </a:xfrm>
        </p:spPr>
        <p:txBody>
          <a:bodyPr>
            <a:normAutofit fontScale="70000" lnSpcReduction="20000"/>
          </a:bodyPr>
          <a:lstStyle/>
          <a:p>
            <a:pPr marL="0" indent="0" algn="just">
              <a:buNone/>
            </a:pPr>
            <a:r>
              <a:rPr lang="it-IT" dirty="0" smtClean="0"/>
              <a:t>* Monaca inglese di Norwich vissuta tra il 1343 </a:t>
            </a:r>
            <a:r>
              <a:rPr lang="it-IT" dirty="0" err="1" smtClean="0"/>
              <a:t>ca</a:t>
            </a:r>
            <a:r>
              <a:rPr lang="it-IT" dirty="0" smtClean="0"/>
              <a:t>. e il 1416 (o poco dopo)</a:t>
            </a:r>
          </a:p>
          <a:p>
            <a:pPr>
              <a:buFont typeface="Arial" charset="0"/>
              <a:buChar char="•"/>
            </a:pPr>
            <a:r>
              <a:rPr lang="it-IT" dirty="0" smtClean="0"/>
              <a:t>La sua opera ha rischiato di perdersi</a:t>
            </a:r>
          </a:p>
          <a:p>
            <a:pPr>
              <a:buFont typeface="Arial" charset="0"/>
              <a:buChar char="•"/>
            </a:pPr>
            <a:r>
              <a:rPr lang="it-IT" dirty="0" smtClean="0"/>
              <a:t>Esiste un testo breve (TB) e un testo lungo (TL)</a:t>
            </a:r>
          </a:p>
          <a:p>
            <a:pPr marL="0" indent="0" algn="just">
              <a:buNone/>
            </a:pPr>
            <a:r>
              <a:rPr lang="it-IT" dirty="0" smtClean="0"/>
              <a:t>Il </a:t>
            </a:r>
            <a:r>
              <a:rPr lang="it-IT" b="1" dirty="0" smtClean="0"/>
              <a:t>TB</a:t>
            </a:r>
            <a:r>
              <a:rPr lang="it-IT" dirty="0" smtClean="0"/>
              <a:t>: è una prima versione dell’esperienza avuta l’8 o il 13 maggio 1373 e composta dieci anni dopo </a:t>
            </a:r>
          </a:p>
          <a:p>
            <a:pPr marL="0" indent="0">
              <a:buNone/>
            </a:pPr>
            <a:r>
              <a:rPr lang="it-IT" dirty="0" smtClean="0"/>
              <a:t>Il </a:t>
            </a:r>
            <a:r>
              <a:rPr lang="it-IT" b="1" dirty="0" smtClean="0"/>
              <a:t>TL</a:t>
            </a:r>
            <a:r>
              <a:rPr lang="it-IT" dirty="0" smtClean="0"/>
              <a:t>: è una rilettura della visione avuta alla luce di due esperienze: </a:t>
            </a:r>
          </a:p>
          <a:p>
            <a:pPr marL="0" indent="0" algn="just">
              <a:buNone/>
            </a:pPr>
            <a:r>
              <a:rPr lang="it-IT" dirty="0" smtClean="0"/>
              <a:t>- Nel </a:t>
            </a:r>
            <a:r>
              <a:rPr lang="it-IT" b="1" dirty="0" smtClean="0"/>
              <a:t>1388</a:t>
            </a:r>
            <a:r>
              <a:rPr lang="it-IT" dirty="0" smtClean="0"/>
              <a:t> ebbe una </a:t>
            </a:r>
            <a:r>
              <a:rPr lang="it-IT" b="1" dirty="0" smtClean="0"/>
              <a:t>nuova rivelazione</a:t>
            </a:r>
            <a:r>
              <a:rPr lang="it-IT" dirty="0" smtClean="0"/>
              <a:t> che le trasmise il senso di tutte le visioni, dove le viene rivelato che </a:t>
            </a:r>
            <a:r>
              <a:rPr lang="it-IT" b="1" u="sng" dirty="0" smtClean="0"/>
              <a:t>l’«amore»</a:t>
            </a:r>
            <a:r>
              <a:rPr lang="it-IT" dirty="0" smtClean="0"/>
              <a:t> è il </a:t>
            </a:r>
            <a:r>
              <a:rPr lang="it-IT" b="1" dirty="0" smtClean="0"/>
              <a:t>soggetto,</a:t>
            </a:r>
            <a:r>
              <a:rPr lang="it-IT" dirty="0" smtClean="0"/>
              <a:t> l’</a:t>
            </a:r>
            <a:r>
              <a:rPr lang="it-IT" b="1" dirty="0" smtClean="0"/>
              <a:t>oggetto </a:t>
            </a:r>
            <a:r>
              <a:rPr lang="it-IT" dirty="0" smtClean="0"/>
              <a:t>e il </a:t>
            </a:r>
            <a:r>
              <a:rPr lang="it-IT" b="1" dirty="0" smtClean="0"/>
              <a:t>fine </a:t>
            </a:r>
            <a:r>
              <a:rPr lang="it-IT" dirty="0" smtClean="0"/>
              <a:t>di tutta la rivelazione.</a:t>
            </a:r>
          </a:p>
          <a:p>
            <a:pPr marL="0" indent="0" algn="just">
              <a:buNone/>
            </a:pPr>
            <a:r>
              <a:rPr lang="it-IT" dirty="0" smtClean="0"/>
              <a:t>- Nel </a:t>
            </a:r>
            <a:r>
              <a:rPr lang="it-IT" b="1" dirty="0" smtClean="0"/>
              <a:t>1393</a:t>
            </a:r>
            <a:r>
              <a:rPr lang="it-IT" dirty="0" smtClean="0"/>
              <a:t> ella giunse a cogliere appieno il senso della </a:t>
            </a:r>
            <a:r>
              <a:rPr lang="it-IT" b="1" dirty="0" smtClean="0"/>
              <a:t>parabola del signore e del servo</a:t>
            </a:r>
          </a:p>
          <a:p>
            <a:pPr marL="0" indent="0" algn="just">
              <a:buNone/>
            </a:pPr>
            <a:r>
              <a:rPr lang="it-IT" dirty="0" smtClean="0"/>
              <a:t>Intuizione </a:t>
            </a:r>
            <a:r>
              <a:rPr lang="it-IT" dirty="0" smtClean="0"/>
              <a:t>che, </a:t>
            </a:r>
            <a:r>
              <a:rPr lang="it-IT" b="1" dirty="0" smtClean="0"/>
              <a:t>non</a:t>
            </a:r>
            <a:r>
              <a:rPr lang="it-IT" dirty="0" smtClean="0"/>
              <a:t> il tema del </a:t>
            </a:r>
            <a:r>
              <a:rPr lang="it-IT" b="1" dirty="0" smtClean="0"/>
              <a:t>«peccato»</a:t>
            </a:r>
            <a:r>
              <a:rPr lang="it-IT" dirty="0" smtClean="0"/>
              <a:t>, con i problemi che solleva, </a:t>
            </a:r>
            <a:r>
              <a:rPr lang="it-IT" b="1" dirty="0" smtClean="0"/>
              <a:t>ma l’«amore»</a:t>
            </a:r>
            <a:r>
              <a:rPr lang="it-IT" dirty="0" smtClean="0"/>
              <a:t> è il </a:t>
            </a:r>
            <a:r>
              <a:rPr lang="it-IT" b="1" dirty="0" smtClean="0"/>
              <a:t>fulcro</a:t>
            </a:r>
            <a:r>
              <a:rPr lang="it-IT" dirty="0" smtClean="0"/>
              <a:t>, il </a:t>
            </a:r>
            <a:r>
              <a:rPr lang="it-IT" b="1" dirty="0" smtClean="0"/>
              <a:t>senso </a:t>
            </a:r>
            <a:r>
              <a:rPr lang="it-IT" dirty="0" smtClean="0"/>
              <a:t>e lo </a:t>
            </a:r>
            <a:r>
              <a:rPr lang="it-IT" b="1" dirty="0" smtClean="0"/>
              <a:t>scopo </a:t>
            </a:r>
            <a:r>
              <a:rPr lang="it-IT" dirty="0" smtClean="0"/>
              <a:t>delle rivelazioni.</a:t>
            </a:r>
          </a:p>
          <a:p>
            <a:pPr marL="0" indent="0" algn="just">
              <a:buNone/>
            </a:pPr>
            <a:r>
              <a:rPr lang="it-IT" dirty="0" smtClean="0"/>
              <a:t>Questo la spinse a produrre un </a:t>
            </a:r>
            <a:r>
              <a:rPr lang="it-IT" b="1" u="sng" dirty="0" smtClean="0"/>
              <a:t>nuovo testo</a:t>
            </a:r>
            <a:r>
              <a:rPr lang="it-IT" dirty="0" smtClean="0"/>
              <a:t> lungo quattro volte il primo, passando dal racconto delle «visioni» alla «rivelazione» che in esse è avvenuta.</a:t>
            </a:r>
          </a:p>
        </p:txBody>
      </p:sp>
    </p:spTree>
    <p:extLst>
      <p:ext uri="{BB962C8B-B14F-4D97-AF65-F5344CB8AC3E}">
        <p14:creationId xmlns:p14="http://schemas.microsoft.com/office/powerpoint/2010/main" xmlns="" val="4263379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29600" cy="6048672"/>
          </a:xfrm>
        </p:spPr>
        <p:txBody>
          <a:bodyPr>
            <a:noAutofit/>
          </a:bodyPr>
          <a:lstStyle/>
          <a:p>
            <a:pPr marL="0" indent="0" algn="ctr">
              <a:buNone/>
            </a:pPr>
            <a:r>
              <a:rPr lang="it-IT" sz="2400" b="1" dirty="0" smtClean="0"/>
              <a:t>Tematiche di Giuliana</a:t>
            </a:r>
          </a:p>
          <a:p>
            <a:pPr marL="0" indent="0" algn="just">
              <a:buNone/>
            </a:pPr>
            <a:endParaRPr lang="it-IT" sz="2400" b="1" dirty="0" smtClean="0"/>
          </a:p>
          <a:p>
            <a:pPr marL="0" indent="0" algn="just">
              <a:buNone/>
            </a:pPr>
            <a:r>
              <a:rPr lang="it-IT" sz="2400" b="1" dirty="0" smtClean="0"/>
              <a:t>Sesto tema: Rimanere nella visione</a:t>
            </a:r>
          </a:p>
          <a:p>
            <a:pPr marL="0" indent="0" algn="just">
              <a:buNone/>
            </a:pPr>
            <a:endParaRPr lang="it-IT" sz="2200" dirty="0" smtClean="0"/>
          </a:p>
          <a:p>
            <a:pPr marL="0" indent="0" algn="just">
              <a:buNone/>
            </a:pPr>
            <a:r>
              <a:rPr lang="it-IT" sz="2200" dirty="0" smtClean="0"/>
              <a:t>«</a:t>
            </a:r>
            <a:r>
              <a:rPr lang="it-IT" sz="2200" b="1" i="1" dirty="0" smtClean="0"/>
              <a:t>la nostra fede è una luce, e la luce è per noi fonte di vita</a:t>
            </a:r>
            <a:r>
              <a:rPr lang="it-IT" sz="2200" dirty="0" smtClean="0"/>
              <a:t>» (</a:t>
            </a:r>
            <a:r>
              <a:rPr lang="it-IT" sz="2200" dirty="0" err="1" smtClean="0"/>
              <a:t>cap</a:t>
            </a:r>
            <a:r>
              <a:rPr lang="it-IT" sz="2200" dirty="0" smtClean="0"/>
              <a:t> 83)</a:t>
            </a:r>
          </a:p>
          <a:p>
            <a:pPr marL="0" indent="0" algn="just">
              <a:buNone/>
            </a:pPr>
            <a:r>
              <a:rPr lang="it-IT" sz="2200" dirty="0" smtClean="0"/>
              <a:t>«</a:t>
            </a:r>
            <a:r>
              <a:rPr lang="it-IT" sz="2200" b="1" i="1" dirty="0"/>
              <a:t>e questa luce è carità</a:t>
            </a:r>
            <a:r>
              <a:rPr lang="it-IT" sz="2200" dirty="0" smtClean="0"/>
              <a:t>» (</a:t>
            </a:r>
            <a:r>
              <a:rPr lang="it-IT" sz="2200" dirty="0" err="1" smtClean="0"/>
              <a:t>cap</a:t>
            </a:r>
            <a:r>
              <a:rPr lang="it-IT" sz="2200" dirty="0" smtClean="0"/>
              <a:t> 84)</a:t>
            </a:r>
          </a:p>
          <a:p>
            <a:pPr marL="0" indent="0" algn="just">
              <a:buNone/>
            </a:pPr>
            <a:endParaRPr lang="it-IT" sz="2200" dirty="0" smtClean="0"/>
          </a:p>
          <a:p>
            <a:pPr marL="0" indent="0" algn="just">
              <a:buNone/>
            </a:pPr>
            <a:r>
              <a:rPr lang="it-IT" sz="2200" b="1" i="1" dirty="0" smtClean="0"/>
              <a:t>Vorresti dunque sapere cosa ha inteso il tuo Signore e conoscere il senso di questa rivelazione? Sappilo bene: amore è ciò che lui ha inteso. Chi te lo rivela? L'amore. Che cosa ti rivela? Amore. Perché te lo rivela? Per amore. Rimani salda nell'amore, e lo conoscerai sempre più a fondo. Ma in lui non conoscerai mai cose diverse da questa, per l’eternità</a:t>
            </a:r>
            <a:r>
              <a:rPr lang="it-IT" sz="2200" i="1" dirty="0" smtClean="0"/>
              <a:t>.</a:t>
            </a:r>
            <a:r>
              <a:rPr lang="it-IT" sz="2200" dirty="0" smtClean="0"/>
              <a:t> (cap. 86).</a:t>
            </a:r>
          </a:p>
        </p:txBody>
      </p:sp>
    </p:spTree>
    <p:extLst>
      <p:ext uri="{BB962C8B-B14F-4D97-AF65-F5344CB8AC3E}">
        <p14:creationId xmlns:p14="http://schemas.microsoft.com/office/powerpoint/2010/main" xmlns="" val="130844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29600" cy="6048672"/>
          </a:xfrm>
        </p:spPr>
        <p:txBody>
          <a:bodyPr>
            <a:noAutofit/>
          </a:bodyPr>
          <a:lstStyle/>
          <a:p>
            <a:pPr marL="0" indent="0" algn="ctr">
              <a:buNone/>
            </a:pPr>
            <a:r>
              <a:rPr lang="it-IT" sz="2400" b="1" dirty="0" smtClean="0"/>
              <a:t>Leggere Giuliana</a:t>
            </a:r>
          </a:p>
          <a:p>
            <a:pPr marL="0" indent="0" algn="just">
              <a:buNone/>
            </a:pPr>
            <a:endParaRPr lang="it-IT" sz="2400" b="1" dirty="0" smtClean="0"/>
          </a:p>
          <a:p>
            <a:pPr marL="0" indent="0" algn="just">
              <a:buNone/>
            </a:pPr>
            <a:r>
              <a:rPr lang="it-IT" sz="2200" b="1" dirty="0" smtClean="0"/>
              <a:t>Giuliana scrive ascoltando </a:t>
            </a:r>
            <a:r>
              <a:rPr lang="it-IT" sz="2200" dirty="0" smtClean="0"/>
              <a:t>da una parte la rivelazione di Dio, del </a:t>
            </a:r>
            <a:r>
              <a:rPr lang="it-IT" sz="2200" b="1" dirty="0" smtClean="0"/>
              <a:t>cuore di Dio</a:t>
            </a:r>
            <a:r>
              <a:rPr lang="it-IT" sz="2200" dirty="0" smtClean="0"/>
              <a:t>, dello spirito con cui egli si rapporta all’uomo e dall’altra sente </a:t>
            </a:r>
            <a:r>
              <a:rPr lang="it-IT" sz="2200" b="1" dirty="0" smtClean="0"/>
              <a:t>se stessa dentro di sé </a:t>
            </a:r>
            <a:r>
              <a:rPr lang="it-IT" sz="2200" dirty="0" smtClean="0"/>
              <a:t>e coglie quali siano </a:t>
            </a:r>
            <a:r>
              <a:rPr lang="it-IT" sz="2200" b="1" dirty="0" smtClean="0"/>
              <a:t>i bisogni più profondi e più veri della persona umana</a:t>
            </a:r>
            <a:r>
              <a:rPr lang="it-IT" sz="2200" dirty="0" smtClean="0"/>
              <a:t>, di ogni persona umana, quello di sentirsi valorizzata, perdonata e amata sempre senza defezioni, </a:t>
            </a:r>
            <a:r>
              <a:rPr lang="it-IT" sz="2200" dirty="0" err="1" smtClean="0"/>
              <a:t>capìta</a:t>
            </a:r>
            <a:r>
              <a:rPr lang="it-IT" sz="2200" dirty="0" smtClean="0"/>
              <a:t> e incoraggiata, orientata da una speranza che viene dal di fuori o di sopra di sé, perché chiaramente comprende che la sua felicità e il suo futuro non è nelle sue mani. </a:t>
            </a:r>
            <a:r>
              <a:rPr lang="it-IT" sz="2200" b="1" dirty="0" smtClean="0"/>
              <a:t>Sentendo l’uomo, comprende Dio e sentendo Dio, comprende l’uomo</a:t>
            </a:r>
            <a:r>
              <a:rPr lang="it-IT" sz="2200" dirty="0" smtClean="0"/>
              <a:t>. Ciò che Dio dona è ciò di cui l’uomo ha più bisogno: la vita! Ma la vita non è solo corporea è anzitutto spirituale e che cosa sia la vita spirituale l’uomo lo comprende incontrandosi con Dio che è Spirito che dà la vita senza misura.</a:t>
            </a:r>
          </a:p>
          <a:p>
            <a:pPr marL="0" indent="0" algn="just">
              <a:buNone/>
            </a:pPr>
            <a:r>
              <a:rPr lang="it-IT" sz="2200" dirty="0" smtClean="0"/>
              <a:t>Così dobbiamo leggere Giuliana: sentendo noi stessi nel più </a:t>
            </a:r>
            <a:r>
              <a:rPr lang="it-IT" sz="2200" smtClean="0"/>
              <a:t>profondo di </a:t>
            </a:r>
            <a:r>
              <a:rPr lang="it-IT" sz="2200" dirty="0" smtClean="0"/>
              <a:t>noi stessi e lì riconoscere Dio che è la risposta ai nostri bisogni e desideri più profondi.</a:t>
            </a:r>
          </a:p>
        </p:txBody>
      </p:sp>
    </p:spTree>
    <p:extLst>
      <p:ext uri="{BB962C8B-B14F-4D97-AF65-F5344CB8AC3E}">
        <p14:creationId xmlns:p14="http://schemas.microsoft.com/office/powerpoint/2010/main" xmlns="" val="3011289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Riscoperta di Giuliana</a:t>
            </a:r>
            <a:endParaRPr lang="it-IT" dirty="0"/>
          </a:p>
        </p:txBody>
      </p:sp>
      <p:sp>
        <p:nvSpPr>
          <p:cNvPr id="3" name="Segnaposto contenuto 2"/>
          <p:cNvSpPr>
            <a:spLocks noGrp="1"/>
          </p:cNvSpPr>
          <p:nvPr>
            <p:ph idx="1"/>
          </p:nvPr>
        </p:nvSpPr>
        <p:spPr>
          <a:xfrm>
            <a:off x="457200" y="1196752"/>
            <a:ext cx="8229600" cy="5400600"/>
          </a:xfrm>
        </p:spPr>
        <p:txBody>
          <a:bodyPr>
            <a:normAutofit fontScale="92500" lnSpcReduction="20000"/>
          </a:bodyPr>
          <a:lstStyle/>
          <a:p>
            <a:pPr marL="0" indent="0" algn="just">
              <a:buNone/>
            </a:pPr>
            <a:r>
              <a:rPr lang="it-IT" dirty="0" smtClean="0"/>
              <a:t>Nel passaggio dal TB al TL Giuliana diviene </a:t>
            </a:r>
            <a:r>
              <a:rPr lang="it-IT" b="1" dirty="0" smtClean="0"/>
              <a:t>consapevole di avere un messaggio da trasmettere </a:t>
            </a:r>
            <a:r>
              <a:rPr lang="it-IT" dirty="0" smtClean="0"/>
              <a:t>ai suoi «fratelli cristiani».</a:t>
            </a:r>
          </a:p>
          <a:p>
            <a:pPr marL="0" indent="0" algn="just">
              <a:buNone/>
            </a:pPr>
            <a:r>
              <a:rPr lang="it-IT" dirty="0" smtClean="0"/>
              <a:t>All’inizio i suoi scritti </a:t>
            </a:r>
            <a:r>
              <a:rPr lang="it-IT" b="1" dirty="0" smtClean="0"/>
              <a:t>non ebbero </a:t>
            </a:r>
            <a:r>
              <a:rPr lang="it-IT" b="1" dirty="0" smtClean="0"/>
              <a:t>popolarità</a:t>
            </a:r>
            <a:r>
              <a:rPr lang="it-IT" b="1" dirty="0" smtClean="0"/>
              <a:t> </a:t>
            </a:r>
            <a:r>
              <a:rPr lang="it-IT" dirty="0" smtClean="0"/>
              <a:t>perché </a:t>
            </a:r>
            <a:r>
              <a:rPr lang="it-IT" dirty="0" smtClean="0"/>
              <a:t>gli scritti femminili avevano meno considerazione. </a:t>
            </a:r>
          </a:p>
          <a:p>
            <a:pPr marL="0" indent="0" algn="just">
              <a:buNone/>
            </a:pPr>
            <a:r>
              <a:rPr lang="it-IT" dirty="0" smtClean="0"/>
              <a:t>La sua trasmissione è dovuta alla «copiatura» fatta da </a:t>
            </a:r>
            <a:r>
              <a:rPr lang="it-IT" b="1" dirty="0" smtClean="0"/>
              <a:t>benedettine</a:t>
            </a:r>
            <a:r>
              <a:rPr lang="it-IT" dirty="0" smtClean="0"/>
              <a:t> inglesi, che la riforma anglicana costrinse a emigrare in Francia a </a:t>
            </a:r>
            <a:r>
              <a:rPr lang="it-IT" b="1" dirty="0" err="1" smtClean="0"/>
              <a:t>Cambrai</a:t>
            </a:r>
            <a:r>
              <a:rPr lang="it-IT" dirty="0" smtClean="0"/>
              <a:t> e «si deve alla devozione benedettina per Giuliana se la conoscenza della sua opera è stata preservata». </a:t>
            </a:r>
          </a:p>
          <a:p>
            <a:pPr marL="0" indent="0" algn="just">
              <a:buNone/>
            </a:pPr>
            <a:r>
              <a:rPr lang="it-IT" b="1" dirty="0" smtClean="0"/>
              <a:t>A metà seicento</a:t>
            </a:r>
            <a:r>
              <a:rPr lang="it-IT" dirty="0" smtClean="0"/>
              <a:t> (1670) è stata pubblicata la prima edizione (ed. </a:t>
            </a:r>
            <a:r>
              <a:rPr lang="it-IT" dirty="0" err="1" smtClean="0"/>
              <a:t>Cressy</a:t>
            </a:r>
            <a:r>
              <a:rPr lang="it-IT" dirty="0" smtClean="0"/>
              <a:t>) a stampa, segno di un gruppo numeroso di suoi lettori.</a:t>
            </a:r>
          </a:p>
        </p:txBody>
      </p:sp>
    </p:spTree>
    <p:extLst>
      <p:ext uri="{BB962C8B-B14F-4D97-AF65-F5344CB8AC3E}">
        <p14:creationId xmlns:p14="http://schemas.microsoft.com/office/powerpoint/2010/main" xmlns="" val="206863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Riscoperta di Giuliana</a:t>
            </a:r>
            <a:endParaRPr lang="it-IT" dirty="0"/>
          </a:p>
        </p:txBody>
      </p:sp>
      <p:sp>
        <p:nvSpPr>
          <p:cNvPr id="3" name="Segnaposto contenuto 2"/>
          <p:cNvSpPr>
            <a:spLocks noGrp="1"/>
          </p:cNvSpPr>
          <p:nvPr>
            <p:ph idx="1"/>
          </p:nvPr>
        </p:nvSpPr>
        <p:spPr>
          <a:xfrm>
            <a:off x="457200" y="1196752"/>
            <a:ext cx="8229600" cy="5544616"/>
          </a:xfrm>
        </p:spPr>
        <p:txBody>
          <a:bodyPr>
            <a:normAutofit fontScale="85000" lnSpcReduction="20000"/>
          </a:bodyPr>
          <a:lstStyle/>
          <a:p>
            <a:pPr marL="0" indent="0" algn="just">
              <a:buNone/>
            </a:pPr>
            <a:r>
              <a:rPr lang="it-IT" dirty="0" smtClean="0"/>
              <a:t>In ambiente </a:t>
            </a:r>
            <a:r>
              <a:rPr lang="it-IT" b="1" dirty="0" smtClean="0"/>
              <a:t>anglicano </a:t>
            </a:r>
            <a:r>
              <a:rPr lang="it-IT" dirty="0" smtClean="0"/>
              <a:t>vi fu un rigetto a causa della polemica antipapista e il disprezzo verso le «visioni».</a:t>
            </a:r>
          </a:p>
          <a:p>
            <a:pPr marL="0" indent="0" algn="just">
              <a:buNone/>
            </a:pPr>
            <a:r>
              <a:rPr lang="it-IT" dirty="0" smtClean="0"/>
              <a:t>Nel settecento </a:t>
            </a:r>
            <a:r>
              <a:rPr lang="it-IT" b="1" dirty="0" smtClean="0"/>
              <a:t>l’illuminismo filosofico </a:t>
            </a:r>
            <a:r>
              <a:rPr lang="it-IT" dirty="0" smtClean="0"/>
              <a:t>reagì fortemente contro la letteratura mistica, e Giuliana subì una nuova eclisse.</a:t>
            </a:r>
          </a:p>
          <a:p>
            <a:pPr marL="0" indent="0" algn="just">
              <a:buNone/>
            </a:pPr>
            <a:r>
              <a:rPr lang="it-IT" dirty="0" smtClean="0"/>
              <a:t>Nel 1843 appaiono in Inghilterra due nuove edizioni  e un’altra nel 1902: entrambe sono una ristampa del </a:t>
            </a:r>
            <a:r>
              <a:rPr lang="it-IT" dirty="0" err="1" smtClean="0"/>
              <a:t>Cressy</a:t>
            </a:r>
            <a:r>
              <a:rPr lang="it-IT" dirty="0" smtClean="0"/>
              <a:t>. </a:t>
            </a:r>
          </a:p>
          <a:p>
            <a:pPr marL="0" indent="0" algn="just">
              <a:buNone/>
            </a:pPr>
            <a:r>
              <a:rPr lang="it-IT" b="1" dirty="0" smtClean="0"/>
              <a:t>In Italia </a:t>
            </a:r>
            <a:r>
              <a:rPr lang="it-IT" dirty="0" smtClean="0"/>
              <a:t>fa il suo ingresso nel 1932 e poi nel 1957, le pubblicazioni sono una </a:t>
            </a:r>
            <a:r>
              <a:rPr lang="it-IT" b="1" dirty="0" smtClean="0"/>
              <a:t>modernizzazione</a:t>
            </a:r>
            <a:r>
              <a:rPr lang="it-IT" dirty="0" smtClean="0"/>
              <a:t> dell’originale scritto medievale. </a:t>
            </a:r>
          </a:p>
          <a:p>
            <a:pPr marL="0" indent="0" algn="just">
              <a:buNone/>
            </a:pPr>
            <a:r>
              <a:rPr lang="it-IT" dirty="0" smtClean="0"/>
              <a:t>Le </a:t>
            </a:r>
            <a:r>
              <a:rPr lang="it-IT" b="1" dirty="0" smtClean="0"/>
              <a:t>edizioni critiche</a:t>
            </a:r>
            <a:r>
              <a:rPr lang="it-IT" dirty="0" smtClean="0"/>
              <a:t> apparvero </a:t>
            </a:r>
            <a:r>
              <a:rPr lang="it-IT" b="1" dirty="0" smtClean="0"/>
              <a:t>solo negli anni ‘70</a:t>
            </a:r>
            <a:r>
              <a:rPr lang="it-IT" dirty="0" smtClean="0"/>
              <a:t> e portarono ad un apprezzamento sempre più marcato di Giuliana.</a:t>
            </a:r>
          </a:p>
          <a:p>
            <a:pPr marL="0" indent="0" algn="just">
              <a:buNone/>
            </a:pPr>
            <a:r>
              <a:rPr lang="it-IT" dirty="0" smtClean="0"/>
              <a:t>L’attuale edizione di Pezzini è del 2015, interamente rivista e ampliata.</a:t>
            </a:r>
          </a:p>
        </p:txBody>
      </p:sp>
    </p:spTree>
    <p:extLst>
      <p:ext uri="{BB962C8B-B14F-4D97-AF65-F5344CB8AC3E}">
        <p14:creationId xmlns:p14="http://schemas.microsoft.com/office/powerpoint/2010/main" xmlns="" val="173332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Chi è Giuliana?</a:t>
            </a:r>
            <a:endParaRPr lang="it-IT" dirty="0"/>
          </a:p>
        </p:txBody>
      </p:sp>
      <p:sp>
        <p:nvSpPr>
          <p:cNvPr id="3" name="Segnaposto contenuto 2"/>
          <p:cNvSpPr>
            <a:spLocks noGrp="1"/>
          </p:cNvSpPr>
          <p:nvPr>
            <p:ph idx="1"/>
          </p:nvPr>
        </p:nvSpPr>
        <p:spPr>
          <a:xfrm>
            <a:off x="457200" y="1196752"/>
            <a:ext cx="8229600" cy="5400600"/>
          </a:xfrm>
        </p:spPr>
        <p:txBody>
          <a:bodyPr>
            <a:normAutofit fontScale="70000" lnSpcReduction="20000"/>
          </a:bodyPr>
          <a:lstStyle/>
          <a:p>
            <a:pPr marL="0" indent="0" algn="just">
              <a:buNone/>
            </a:pPr>
            <a:r>
              <a:rPr lang="it-IT" dirty="0" smtClean="0"/>
              <a:t>Di lei </a:t>
            </a:r>
            <a:r>
              <a:rPr lang="it-IT" b="1" dirty="0" smtClean="0"/>
              <a:t>si sa ben poco</a:t>
            </a:r>
            <a:r>
              <a:rPr lang="it-IT" dirty="0" smtClean="0"/>
              <a:t>, a differenza di altre mistiche. </a:t>
            </a:r>
            <a:r>
              <a:rPr lang="it-IT" b="1" dirty="0" smtClean="0"/>
              <a:t>Anche il nome</a:t>
            </a:r>
            <a:r>
              <a:rPr lang="it-IT" dirty="0" smtClean="0"/>
              <a:t> non è sicuro, perché Julian è il nome del santo patrono della chiesa dove abitava come reclusa. </a:t>
            </a:r>
          </a:p>
          <a:p>
            <a:pPr marL="0" indent="0" algn="just">
              <a:buNone/>
            </a:pPr>
            <a:endParaRPr lang="it-IT" dirty="0" smtClean="0"/>
          </a:p>
          <a:p>
            <a:pPr marL="0" indent="0" algn="just">
              <a:buNone/>
            </a:pPr>
            <a:r>
              <a:rPr lang="it-IT" dirty="0" smtClean="0"/>
              <a:t>Sappiamo che ebbe la </a:t>
            </a:r>
            <a:r>
              <a:rPr lang="it-IT" b="1" dirty="0" smtClean="0"/>
              <a:t>visione il 13 maggio 1373</a:t>
            </a:r>
            <a:r>
              <a:rPr lang="it-IT" dirty="0" smtClean="0"/>
              <a:t> </a:t>
            </a:r>
            <a:r>
              <a:rPr lang="it-IT" b="1" dirty="0" smtClean="0"/>
              <a:t>a trent’anni e mezzo</a:t>
            </a:r>
            <a:r>
              <a:rPr lang="it-IT" dirty="0" smtClean="0"/>
              <a:t>, dunque l’anno di nascita potrebbe essere il 1342 o 43.</a:t>
            </a:r>
          </a:p>
          <a:p>
            <a:pPr marL="0" indent="0" algn="just">
              <a:buNone/>
            </a:pPr>
            <a:r>
              <a:rPr lang="it-IT" dirty="0" smtClean="0"/>
              <a:t>Sappiamo che visse a Norwich e che </a:t>
            </a:r>
            <a:r>
              <a:rPr lang="it-IT" b="1" dirty="0" smtClean="0"/>
              <a:t>morì </a:t>
            </a:r>
            <a:r>
              <a:rPr lang="it-IT" dirty="0" smtClean="0"/>
              <a:t>approssimativamente nel </a:t>
            </a:r>
            <a:r>
              <a:rPr lang="it-IT" b="1" dirty="0" smtClean="0"/>
              <a:t>1416</a:t>
            </a:r>
            <a:r>
              <a:rPr lang="it-IT" dirty="0" smtClean="0"/>
              <a:t>.</a:t>
            </a:r>
          </a:p>
          <a:p>
            <a:pPr marL="0" indent="0" algn="just">
              <a:buNone/>
            </a:pPr>
            <a:endParaRPr lang="it-IT" dirty="0" smtClean="0"/>
          </a:p>
          <a:p>
            <a:pPr marL="0" indent="0" algn="just">
              <a:buNone/>
            </a:pPr>
            <a:r>
              <a:rPr lang="it-IT" dirty="0" smtClean="0"/>
              <a:t>Forse di famiglia discretamente agiata che le ha dato un buon livello culturale. Si dischiara «illetterata», ma non appare tale.</a:t>
            </a:r>
          </a:p>
          <a:p>
            <a:pPr marL="0" indent="0" algn="just">
              <a:buNone/>
            </a:pPr>
            <a:endParaRPr lang="it-IT" dirty="0" smtClean="0"/>
          </a:p>
          <a:p>
            <a:pPr marL="0" indent="0" algn="just">
              <a:buNone/>
            </a:pPr>
            <a:r>
              <a:rPr lang="it-IT" dirty="0" smtClean="0"/>
              <a:t>Forse è divenuta monaca dopo l’esperienza mistica dell’agonia, a </a:t>
            </a:r>
            <a:r>
              <a:rPr lang="it-IT" dirty="0" err="1" smtClean="0"/>
              <a:t>Carrow</a:t>
            </a:r>
            <a:r>
              <a:rPr lang="it-IT" dirty="0" smtClean="0"/>
              <a:t>, dove proseguì la sua formazione culturale. </a:t>
            </a:r>
          </a:p>
          <a:p>
            <a:pPr marL="0" indent="0" algn="just">
              <a:buNone/>
            </a:pPr>
            <a:r>
              <a:rPr lang="it-IT" dirty="0" smtClean="0"/>
              <a:t>Divenne romita a Norwich, col </a:t>
            </a:r>
            <a:r>
              <a:rPr lang="it-IT" dirty="0"/>
              <a:t>permesso del </a:t>
            </a:r>
            <a:r>
              <a:rPr lang="it-IT" dirty="0" smtClean="0"/>
              <a:t>Vescovo, verso i 50 anni, perché abbiamo certezza che fosse lì nel 1393. Qui ebbe maggiori possibilità culturali.</a:t>
            </a:r>
          </a:p>
        </p:txBody>
      </p:sp>
    </p:spTree>
    <p:extLst>
      <p:ext uri="{BB962C8B-B14F-4D97-AF65-F5344CB8AC3E}">
        <p14:creationId xmlns:p14="http://schemas.microsoft.com/office/powerpoint/2010/main" xmlns="" val="3436182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908720"/>
            <a:ext cx="7488832" cy="5616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2339752" y="188640"/>
            <a:ext cx="4731448" cy="461665"/>
          </a:xfrm>
          <a:prstGeom prst="rect">
            <a:avLst/>
          </a:prstGeom>
        </p:spPr>
        <p:txBody>
          <a:bodyPr wrap="square">
            <a:spAutoFit/>
          </a:bodyPr>
          <a:lstStyle/>
          <a:p>
            <a:r>
              <a:rPr lang="it-IT" sz="2400" dirty="0"/>
              <a:t>Chiesa di San Giuliano, Norwich</a:t>
            </a:r>
          </a:p>
        </p:txBody>
      </p:sp>
    </p:spTree>
    <p:extLst>
      <p:ext uri="{BB962C8B-B14F-4D97-AF65-F5344CB8AC3E}">
        <p14:creationId xmlns:p14="http://schemas.microsoft.com/office/powerpoint/2010/main" xmlns="" val="4218824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Giuliana reclusa</a:t>
            </a:r>
            <a:endParaRPr lang="it-IT" dirty="0"/>
          </a:p>
        </p:txBody>
      </p:sp>
      <p:sp>
        <p:nvSpPr>
          <p:cNvPr id="3" name="Segnaposto contenuto 2"/>
          <p:cNvSpPr>
            <a:spLocks noGrp="1"/>
          </p:cNvSpPr>
          <p:nvPr>
            <p:ph idx="1"/>
          </p:nvPr>
        </p:nvSpPr>
        <p:spPr>
          <a:xfrm>
            <a:off x="457200" y="1196752"/>
            <a:ext cx="8229600" cy="5400600"/>
          </a:xfrm>
        </p:spPr>
        <p:txBody>
          <a:bodyPr>
            <a:normAutofit fontScale="92500" lnSpcReduction="10000"/>
          </a:bodyPr>
          <a:lstStyle/>
          <a:p>
            <a:pPr marL="0" indent="0" algn="just">
              <a:buNone/>
            </a:pPr>
            <a:r>
              <a:rPr lang="it-IT" dirty="0" smtClean="0"/>
              <a:t>La vita da reclusa era ardua e impegnativa fatta di povertà e lavoro, sobrietà e raccoglimento, nella lotta contro le tentazioni dovute allo spazio chiuso, all’immobilità, alla rarefazione delle relazioni, all’accidia, ben nota a Giuliana.</a:t>
            </a:r>
          </a:p>
          <a:p>
            <a:pPr marL="0" indent="0" algn="just">
              <a:buNone/>
            </a:pPr>
            <a:r>
              <a:rPr lang="it-IT" dirty="0" smtClean="0"/>
              <a:t>Visse il ministero del consiglio e del discernimento. </a:t>
            </a:r>
            <a:r>
              <a:rPr lang="it-IT" b="1" dirty="0" err="1" smtClean="0"/>
              <a:t>Margery</a:t>
            </a:r>
            <a:r>
              <a:rPr lang="it-IT" b="1" dirty="0" smtClean="0"/>
              <a:t> </a:t>
            </a:r>
            <a:r>
              <a:rPr lang="it-IT" b="1" dirty="0" err="1" smtClean="0"/>
              <a:t>Kempe</a:t>
            </a:r>
            <a:r>
              <a:rPr lang="it-IT" dirty="0" smtClean="0"/>
              <a:t>, famosa visionaria nobile del suo tempo, incontrò Giuliana per avere consigli sulle sue visioni e ne racconta l’incontro. Qui Giuliana appare come maestra di discernimento spirituale, equilibrata, lucida. Giuliana era dunque già famosa a suo tempo come maestra di spirito.</a:t>
            </a:r>
          </a:p>
        </p:txBody>
      </p:sp>
    </p:spTree>
    <p:extLst>
      <p:ext uri="{BB962C8B-B14F-4D97-AF65-F5344CB8AC3E}">
        <p14:creationId xmlns:p14="http://schemas.microsoft.com/office/powerpoint/2010/main" xmlns="" val="2864411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5721499"/>
          </a:xfrm>
        </p:spPr>
        <p:txBody>
          <a:bodyPr>
            <a:normAutofit fontScale="92500"/>
          </a:bodyPr>
          <a:lstStyle/>
          <a:p>
            <a:pPr marL="0" indent="0" algn="just">
              <a:buNone/>
            </a:pPr>
            <a:r>
              <a:rPr lang="it-IT" dirty="0"/>
              <a:t>Nelle </a:t>
            </a:r>
            <a:r>
              <a:rPr lang="it-IT" b="1" i="1" u="sng" dirty="0"/>
              <a:t>Rivelazioni del Divino Amore</a:t>
            </a:r>
            <a:r>
              <a:rPr lang="it-IT" dirty="0"/>
              <a:t>, Giuliana vuole, anzitutto  descrivere le circostanze ordinarie in cui ella ha ricevuto le sue visioni. Giovane donna e pia, aveva chiesto </a:t>
            </a:r>
            <a:r>
              <a:rPr lang="it-IT" b="1" u="sng" dirty="0"/>
              <a:t>tre favori </a:t>
            </a:r>
            <a:r>
              <a:rPr lang="it-IT" dirty="0"/>
              <a:t>a Dio: </a:t>
            </a:r>
            <a:endParaRPr lang="it-IT" dirty="0" smtClean="0"/>
          </a:p>
          <a:p>
            <a:pPr marL="0" indent="0" algn="just">
              <a:buNone/>
            </a:pPr>
            <a:r>
              <a:rPr lang="it-IT" dirty="0" smtClean="0"/>
              <a:t>* ottenere </a:t>
            </a:r>
            <a:r>
              <a:rPr lang="it-IT" dirty="0"/>
              <a:t>la stessa </a:t>
            </a:r>
            <a:r>
              <a:rPr lang="it-IT" b="1" u="sng" dirty="0"/>
              <a:t>conoscenza</a:t>
            </a:r>
            <a:r>
              <a:rPr lang="it-IT" b="1" dirty="0"/>
              <a:t> </a:t>
            </a:r>
            <a:r>
              <a:rPr lang="it-IT" dirty="0"/>
              <a:t>della sofferenza di Cristo come quella della madre e degli amici di Gesù sul Calvario; </a:t>
            </a:r>
            <a:endParaRPr lang="it-IT" dirty="0" smtClean="0"/>
          </a:p>
          <a:p>
            <a:pPr marL="0" indent="0" algn="just">
              <a:buNone/>
            </a:pPr>
            <a:r>
              <a:rPr lang="it-IT" dirty="0" smtClean="0"/>
              <a:t>* essere </a:t>
            </a:r>
            <a:r>
              <a:rPr lang="it-IT" b="1" u="sng" dirty="0"/>
              <a:t>purificata</a:t>
            </a:r>
            <a:r>
              <a:rPr lang="it-IT" b="1" dirty="0"/>
              <a:t> </a:t>
            </a:r>
            <a:r>
              <a:rPr lang="it-IT" dirty="0"/>
              <a:t>dalla sofferenza fino alla morte; </a:t>
            </a:r>
            <a:endParaRPr lang="it-IT" dirty="0" smtClean="0"/>
          </a:p>
          <a:p>
            <a:pPr marL="0" indent="0" algn="just">
              <a:buNone/>
            </a:pPr>
            <a:r>
              <a:rPr lang="it-IT" dirty="0" smtClean="0"/>
              <a:t>* ricevere </a:t>
            </a:r>
            <a:r>
              <a:rPr lang="it-IT" b="1" u="sng" dirty="0"/>
              <a:t>tre "ferite"</a:t>
            </a:r>
            <a:r>
              <a:rPr lang="it-IT" dirty="0"/>
              <a:t>: una vera </a:t>
            </a:r>
            <a:r>
              <a:rPr lang="it-IT" b="1" u="sng" dirty="0"/>
              <a:t>contrizione</a:t>
            </a:r>
            <a:r>
              <a:rPr lang="it-IT" dirty="0"/>
              <a:t> dei suoi peccati, compatire amorosamente l'amore alle sofferenze di Cristo, avere sete di Dio. </a:t>
            </a:r>
          </a:p>
        </p:txBody>
      </p:sp>
    </p:spTree>
    <p:extLst>
      <p:ext uri="{BB962C8B-B14F-4D97-AF65-F5344CB8AC3E}">
        <p14:creationId xmlns:p14="http://schemas.microsoft.com/office/powerpoint/2010/main" xmlns="" val="2779958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04664"/>
            <a:ext cx="8229600" cy="6048672"/>
          </a:xfrm>
        </p:spPr>
        <p:txBody>
          <a:bodyPr>
            <a:noAutofit/>
          </a:bodyPr>
          <a:lstStyle/>
          <a:p>
            <a:pPr marL="0" indent="0" algn="just">
              <a:buNone/>
            </a:pPr>
            <a:r>
              <a:rPr lang="it-IT" sz="2400" b="1" i="1" dirty="0">
                <a:solidFill>
                  <a:schemeClr val="accent6">
                    <a:lumMod val="50000"/>
                  </a:schemeClr>
                </a:solidFill>
              </a:rPr>
              <a:t>Questa creatura desiderava ottenere dalla grazia di Dio tre doni: il primo era la memoria della passione, il secondo era una malattia fisica, il terzo era quello di avere in dono da Dio tre ferite </a:t>
            </a:r>
            <a:r>
              <a:rPr lang="it-IT" sz="2400" dirty="0"/>
              <a:t>(cap. 2)</a:t>
            </a:r>
          </a:p>
          <a:p>
            <a:pPr marL="0" indent="0" algn="just">
              <a:buNone/>
            </a:pPr>
            <a:r>
              <a:rPr lang="it-IT" sz="2400" dirty="0" smtClean="0"/>
              <a:t>Quanto </a:t>
            </a:r>
            <a:r>
              <a:rPr lang="it-IT" sz="2400" dirty="0"/>
              <a:t>alla malattia precisa: </a:t>
            </a:r>
          </a:p>
          <a:p>
            <a:pPr marL="0" indent="0" algn="just">
              <a:buNone/>
            </a:pPr>
            <a:r>
              <a:rPr lang="it-IT" sz="2400" b="1" i="1" dirty="0">
                <a:solidFill>
                  <a:schemeClr val="accent6">
                    <a:lumMod val="50000"/>
                  </a:schemeClr>
                </a:solidFill>
              </a:rPr>
              <a:t>Volevo che tale malattia fosse così seria da portarmi in punto di morte</a:t>
            </a:r>
            <a:r>
              <a:rPr lang="it-IT" sz="2400" i="1" dirty="0"/>
              <a:t>. </a:t>
            </a:r>
          </a:p>
          <a:p>
            <a:pPr marL="0" indent="0" algn="just">
              <a:buNone/>
            </a:pPr>
            <a:r>
              <a:rPr lang="it-IT" sz="2400" dirty="0" smtClean="0"/>
              <a:t>E </a:t>
            </a:r>
            <a:r>
              <a:rPr lang="it-IT" sz="2400" dirty="0"/>
              <a:t>ancora: </a:t>
            </a:r>
          </a:p>
          <a:p>
            <a:pPr marL="0" indent="0" algn="just">
              <a:buNone/>
            </a:pPr>
            <a:r>
              <a:rPr lang="it-IT" sz="2400" b="1" i="1" dirty="0">
                <a:solidFill>
                  <a:schemeClr val="accent6">
                    <a:lumMod val="50000"/>
                  </a:schemeClr>
                </a:solidFill>
              </a:rPr>
              <a:t>Il desiderio della malattia mi era venuto quando ero giovane, e avrei voluto averla nel mio trentesimo anno di età</a:t>
            </a:r>
            <a:r>
              <a:rPr lang="it-IT" sz="2400" dirty="0"/>
              <a:t> (cap. 2). </a:t>
            </a:r>
          </a:p>
          <a:p>
            <a:pPr marL="0" indent="0" algn="just">
              <a:buNone/>
            </a:pPr>
            <a:r>
              <a:rPr lang="it-IT" sz="2400" dirty="0" smtClean="0"/>
              <a:t>Il </a:t>
            </a:r>
            <a:r>
              <a:rPr lang="it-IT" sz="2400" dirty="0"/>
              <a:t>desiderio è esaudito, secondo quanto è scritto all'inizio del </a:t>
            </a:r>
            <a:r>
              <a:rPr lang="it-IT" sz="2400" dirty="0" smtClean="0"/>
              <a:t>c. </a:t>
            </a:r>
            <a:r>
              <a:rPr lang="it-IT" sz="2400" dirty="0"/>
              <a:t>3: </a:t>
            </a:r>
          </a:p>
          <a:p>
            <a:pPr marL="0" indent="0" algn="just">
              <a:buNone/>
            </a:pPr>
            <a:r>
              <a:rPr lang="it-IT" sz="2400" b="1" i="1" dirty="0">
                <a:solidFill>
                  <a:schemeClr val="accent6">
                    <a:lumMod val="50000"/>
                  </a:schemeClr>
                </a:solidFill>
              </a:rPr>
              <a:t>Quando avevo trent'anni e mezzo Dio mi mandò una malattia fisica che durò tre giorni e tre notti: la quarta notte ricevetti tutti i riti della santa Chiesa, e pensavo che non sarei riuscita a </a:t>
            </a:r>
            <a:r>
              <a:rPr lang="it-IT" sz="2400" b="1" i="1" dirty="0" smtClean="0">
                <a:solidFill>
                  <a:schemeClr val="accent6">
                    <a:lumMod val="50000"/>
                  </a:schemeClr>
                </a:solidFill>
              </a:rPr>
              <a:t>sopravvivere </a:t>
            </a:r>
            <a:r>
              <a:rPr lang="it-IT" sz="2400" b="1" i="1" dirty="0">
                <a:solidFill>
                  <a:schemeClr val="accent6">
                    <a:lumMod val="50000"/>
                  </a:schemeClr>
                </a:solidFill>
              </a:rPr>
              <a:t>neanche fino </a:t>
            </a:r>
            <a:r>
              <a:rPr lang="it-IT" sz="2400" b="1" i="1" dirty="0" smtClean="0">
                <a:solidFill>
                  <a:schemeClr val="accent6">
                    <a:lumMod val="50000"/>
                  </a:schemeClr>
                </a:solidFill>
              </a:rPr>
              <a:t>all’alba</a:t>
            </a:r>
            <a:r>
              <a:rPr lang="it-IT" sz="2400" i="1" dirty="0" smtClean="0"/>
              <a:t>.</a:t>
            </a:r>
            <a:endParaRPr lang="it-IT" sz="2400" dirty="0"/>
          </a:p>
        </p:txBody>
      </p:sp>
    </p:spTree>
    <p:extLst>
      <p:ext uri="{BB962C8B-B14F-4D97-AF65-F5344CB8AC3E}">
        <p14:creationId xmlns:p14="http://schemas.microsoft.com/office/powerpoint/2010/main" xmlns="" val="415318736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476</TotalTime>
  <Words>2879</Words>
  <Application>Microsoft Office PowerPoint</Application>
  <PresentationFormat>Presentazione su schermo (4:3)</PresentationFormat>
  <Paragraphs>120</Paragraphs>
  <Slides>21</Slides>
  <Notes>0</Notes>
  <HiddenSlides>0</HiddenSlides>
  <MMClips>0</MMClips>
  <ScaleCrop>false</ScaleCrop>
  <HeadingPairs>
    <vt:vector size="4" baseType="variant">
      <vt:variant>
        <vt:lpstr>Tema</vt:lpstr>
      </vt:variant>
      <vt:variant>
        <vt:i4>1</vt:i4>
      </vt:variant>
      <vt:variant>
        <vt:lpstr>Titoli diapositive</vt:lpstr>
      </vt:variant>
      <vt:variant>
        <vt:i4>21</vt:i4>
      </vt:variant>
    </vt:vector>
  </HeadingPairs>
  <TitlesOfParts>
    <vt:vector size="22" baseType="lpstr">
      <vt:lpstr>Tema di Office</vt:lpstr>
      <vt:lpstr>Giuliana di Norwich</vt:lpstr>
      <vt:lpstr>Riscoperta di Giuliana</vt:lpstr>
      <vt:lpstr>Riscoperta di Giuliana</vt:lpstr>
      <vt:lpstr>Riscoperta di Giuliana</vt:lpstr>
      <vt:lpstr>Chi è Giuliana?</vt:lpstr>
      <vt:lpstr>Diapositiva 6</vt:lpstr>
      <vt:lpstr>Giuliana reclusa</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Giuliana di Norwich</dc:title>
  <dc:creator>elio mo</dc:creator>
  <cp:lastModifiedBy>utente</cp:lastModifiedBy>
  <cp:revision>44</cp:revision>
  <dcterms:created xsi:type="dcterms:W3CDTF">2019-01-02T09:35:47Z</dcterms:created>
  <dcterms:modified xsi:type="dcterms:W3CDTF">2019-01-08T14:56:28Z</dcterms:modified>
</cp:coreProperties>
</file>